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rimo" charset="0"/>
      <p:regular r:id="rId16"/>
    </p:embeddedFont>
    <p:embeddedFont>
      <p:font typeface="Poppins" charset="0"/>
      <p:regular r:id="rId17"/>
    </p:embeddedFont>
    <p:embeddedFont>
      <p:font typeface="Arimo Bold" charset="0"/>
      <p:regular r:id="rId18"/>
    </p:embeddedFont>
    <p:embeddedFont>
      <p:font typeface="Poppins Bold" charset="0"/>
      <p:regular r:id="rId19"/>
    </p:embeddedFont>
    <p:embeddedFont>
      <p:font typeface="Calibri" pitchFamily="3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snapVertSplitter="1" vertBarState="minimized" horzBarState="maximized">
    <p:restoredLeft sz="34559" autoAdjust="0"/>
    <p:restoredTop sz="86477" autoAdjust="0"/>
  </p:normalViewPr>
  <p:slideViewPr>
    <p:cSldViewPr>
      <p:cViewPr>
        <p:scale>
          <a:sx n="49" d="100"/>
          <a:sy n="49" d="100"/>
        </p:scale>
        <p:origin x="-121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2.sv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2.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8.png"/><Relationship Id="rId10" Type="http://schemas.openxmlformats.org/officeDocument/2006/relationships/image" Target="../media/image17.svg"/><Relationship Id="rId4" Type="http://schemas.openxmlformats.org/officeDocument/2006/relationships/image" Target="../media/image5.sv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5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28700" y="727108"/>
            <a:ext cx="272794" cy="326877"/>
          </a:xfrm>
          <a:custGeom>
            <a:avLst/>
            <a:gdLst/>
            <a:ahLst/>
            <a:cxnLst/>
            <a:rect l="l" t="t" r="r" b="b"/>
            <a:pathLst>
              <a:path w="272794" h="326877">
                <a:moveTo>
                  <a:pt x="0" y="0"/>
                </a:moveTo>
                <a:lnTo>
                  <a:pt x="272794" y="0"/>
                </a:lnTo>
                <a:lnTo>
                  <a:pt x="272794" y="326877"/>
                </a:lnTo>
                <a:lnTo>
                  <a:pt x="0" y="32687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483103" y="2946039"/>
            <a:ext cx="5028625" cy="5028625"/>
            <a:chOff x="0" y="0"/>
            <a:chExt cx="6704833" cy="6704833"/>
          </a:xfrm>
        </p:grpSpPr>
        <p:grpSp>
          <p:nvGrpSpPr>
            <p:cNvPr id="4" name="Group 4"/>
            <p:cNvGrpSpPr/>
            <p:nvPr/>
          </p:nvGrpSpPr>
          <p:grpSpPr>
            <a:xfrm>
              <a:off x="0" y="0"/>
              <a:ext cx="6704833" cy="670483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164876">
                        <a:alpha val="100000"/>
                      </a:srgbClr>
                    </a:gs>
                    <a:gs pos="100000">
                      <a:srgbClr val="3099FA">
                        <a:alpha val="100000"/>
                      </a:srgbClr>
                    </a:gs>
                  </a:gsLst>
                  <a:lin ang="0"/>
                </a:gradFill>
                <a:prstDash val="solid"/>
                <a:miter/>
              </a:ln>
            </p:spPr>
          </p:sp>
          <p:sp>
            <p:nvSpPr>
              <p:cNvPr id="6" name="TextBox 6"/>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7" name="Group 7"/>
            <p:cNvGrpSpPr/>
            <p:nvPr/>
          </p:nvGrpSpPr>
          <p:grpSpPr>
            <a:xfrm>
              <a:off x="393322" y="393322"/>
              <a:ext cx="5918190" cy="591819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64876">
                      <a:alpha val="100000"/>
                    </a:srgbClr>
                  </a:gs>
                  <a:gs pos="100000">
                    <a:srgbClr val="3099FA">
                      <a:alpha val="100000"/>
                    </a:srgbClr>
                  </a:gs>
                </a:gsLst>
                <a:lin ang="0"/>
              </a:gradFill>
            </p:spPr>
          </p:sp>
          <p:sp>
            <p:nvSpPr>
              <p:cNvPr id="9" name="TextBox 9"/>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sp>
        <p:nvSpPr>
          <p:cNvPr id="10" name="TextBox 10"/>
          <p:cNvSpPr txBox="1"/>
          <p:nvPr/>
        </p:nvSpPr>
        <p:spPr>
          <a:xfrm>
            <a:off x="7969224" y="2984139"/>
            <a:ext cx="9074051" cy="3175243"/>
          </a:xfrm>
          <a:prstGeom prst="rect">
            <a:avLst/>
          </a:prstGeom>
        </p:spPr>
        <p:txBody>
          <a:bodyPr lIns="0" tIns="0" rIns="0" bIns="0" rtlCol="0" anchor="t">
            <a:spAutoFit/>
          </a:bodyPr>
          <a:lstStyle/>
          <a:p>
            <a:pPr algn="l">
              <a:lnSpc>
                <a:spcPts val="11958"/>
              </a:lnSpc>
            </a:pPr>
            <a:r>
              <a:rPr lang="en-US" sz="11176" b="1">
                <a:solidFill>
                  <a:srgbClr val="FFFFFF"/>
                </a:solidFill>
                <a:latin typeface="Poppins Bold"/>
                <a:ea typeface="Poppins Bold"/>
                <a:cs typeface="Poppins Bold"/>
                <a:sym typeface="Poppins Bold"/>
              </a:rPr>
              <a:t>Artificial Intelligence</a:t>
            </a:r>
          </a:p>
        </p:txBody>
      </p:sp>
      <p:sp>
        <p:nvSpPr>
          <p:cNvPr id="11" name="Freeform 11"/>
          <p:cNvSpPr/>
          <p:nvPr/>
        </p:nvSpPr>
        <p:spPr>
          <a:xfrm>
            <a:off x="483478" y="3926518"/>
            <a:ext cx="6416877" cy="6040042"/>
          </a:xfrm>
          <a:custGeom>
            <a:avLst/>
            <a:gdLst/>
            <a:ahLst/>
            <a:cxnLst/>
            <a:rect l="l" t="t" r="r" b="b"/>
            <a:pathLst>
              <a:path w="9272016" h="8229600">
                <a:moveTo>
                  <a:pt x="0" y="0"/>
                </a:moveTo>
                <a:lnTo>
                  <a:pt x="9272016" y="0"/>
                </a:lnTo>
                <a:lnTo>
                  <a:pt x="9272016" y="8229600"/>
                </a:lnTo>
                <a:lnTo>
                  <a:pt x="0" y="8229600"/>
                </a:lnTo>
                <a:lnTo>
                  <a:pt x="0" y="0"/>
                </a:lnTo>
                <a:close/>
              </a:path>
            </a:pathLst>
          </a:custGeom>
          <a:blipFill>
            <a:blip r:embed="rId4"/>
            <a:stretch>
              <a:fillRect/>
            </a:stretch>
          </a:blipFill>
        </p:spPr>
      </p:sp>
      <p:sp>
        <p:nvSpPr>
          <p:cNvPr id="12" name="Freeform 12"/>
          <p:cNvSpPr/>
          <p:nvPr/>
        </p:nvSpPr>
        <p:spPr>
          <a:xfrm>
            <a:off x="5479503" y="7662446"/>
            <a:ext cx="2232546" cy="2232546"/>
          </a:xfrm>
          <a:custGeom>
            <a:avLst/>
            <a:gdLst/>
            <a:ahLst/>
            <a:cxnLst/>
            <a:rect l="l" t="t" r="r" b="b"/>
            <a:pathLst>
              <a:path w="2232546" h="2232546">
                <a:moveTo>
                  <a:pt x="0" y="0"/>
                </a:moveTo>
                <a:lnTo>
                  <a:pt x="2232546" y="0"/>
                </a:lnTo>
                <a:lnTo>
                  <a:pt x="2232546" y="2232545"/>
                </a:lnTo>
                <a:lnTo>
                  <a:pt x="0" y="223254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3" name="Freeform 13"/>
          <p:cNvSpPr/>
          <p:nvPr/>
        </p:nvSpPr>
        <p:spPr>
          <a:xfrm>
            <a:off x="14895984" y="2708968"/>
            <a:ext cx="994760" cy="994760"/>
          </a:xfrm>
          <a:custGeom>
            <a:avLst/>
            <a:gdLst/>
            <a:ahLst/>
            <a:cxnLst/>
            <a:rect l="l" t="t" r="r" b="b"/>
            <a:pathLst>
              <a:path w="994760" h="994760">
                <a:moveTo>
                  <a:pt x="0" y="0"/>
                </a:moveTo>
                <a:lnTo>
                  <a:pt x="994760" y="0"/>
                </a:lnTo>
                <a:lnTo>
                  <a:pt x="994760" y="994761"/>
                </a:lnTo>
                <a:lnTo>
                  <a:pt x="0" y="99476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4" name="Freeform 14"/>
          <p:cNvSpPr/>
          <p:nvPr/>
        </p:nvSpPr>
        <p:spPr>
          <a:xfrm>
            <a:off x="488342" y="2405681"/>
            <a:ext cx="540358" cy="540358"/>
          </a:xfrm>
          <a:custGeom>
            <a:avLst/>
            <a:gdLst/>
            <a:ahLst/>
            <a:cxnLst/>
            <a:rect l="l" t="t" r="r" b="b"/>
            <a:pathLst>
              <a:path w="540358" h="540358">
                <a:moveTo>
                  <a:pt x="0" y="0"/>
                </a:moveTo>
                <a:lnTo>
                  <a:pt x="540358" y="0"/>
                </a:lnTo>
                <a:lnTo>
                  <a:pt x="540358" y="540358"/>
                </a:lnTo>
                <a:lnTo>
                  <a:pt x="0" y="54035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5" name="Freeform 15"/>
          <p:cNvSpPr/>
          <p:nvPr/>
        </p:nvSpPr>
        <p:spPr>
          <a:xfrm>
            <a:off x="6511728" y="380118"/>
            <a:ext cx="2232546" cy="2232546"/>
          </a:xfrm>
          <a:custGeom>
            <a:avLst/>
            <a:gdLst/>
            <a:ahLst/>
            <a:cxnLst/>
            <a:rect l="l" t="t" r="r" b="b"/>
            <a:pathLst>
              <a:path w="2232546" h="2232546">
                <a:moveTo>
                  <a:pt x="0" y="0"/>
                </a:moveTo>
                <a:lnTo>
                  <a:pt x="2232546" y="0"/>
                </a:lnTo>
                <a:lnTo>
                  <a:pt x="2232546" y="2232546"/>
                </a:lnTo>
                <a:lnTo>
                  <a:pt x="0" y="223254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6" name="Freeform 16"/>
          <p:cNvSpPr/>
          <p:nvPr/>
        </p:nvSpPr>
        <p:spPr>
          <a:xfrm>
            <a:off x="12392201" y="8566166"/>
            <a:ext cx="994760" cy="994760"/>
          </a:xfrm>
          <a:custGeom>
            <a:avLst/>
            <a:gdLst/>
            <a:ahLst/>
            <a:cxnLst/>
            <a:rect l="l" t="t" r="r" b="b"/>
            <a:pathLst>
              <a:path w="994760" h="994760">
                <a:moveTo>
                  <a:pt x="0" y="0"/>
                </a:moveTo>
                <a:lnTo>
                  <a:pt x="994761" y="0"/>
                </a:lnTo>
                <a:lnTo>
                  <a:pt x="994761" y="994760"/>
                </a:lnTo>
                <a:lnTo>
                  <a:pt x="0" y="99476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7" name="Freeform 17"/>
          <p:cNvSpPr/>
          <p:nvPr/>
        </p:nvSpPr>
        <p:spPr>
          <a:xfrm>
            <a:off x="16954960" y="380118"/>
            <a:ext cx="540358" cy="540358"/>
          </a:xfrm>
          <a:custGeom>
            <a:avLst/>
            <a:gdLst/>
            <a:ahLst/>
            <a:cxnLst/>
            <a:rect l="l" t="t" r="r" b="b"/>
            <a:pathLst>
              <a:path w="540358" h="540358">
                <a:moveTo>
                  <a:pt x="0" y="0"/>
                </a:moveTo>
                <a:lnTo>
                  <a:pt x="540358" y="0"/>
                </a:lnTo>
                <a:lnTo>
                  <a:pt x="540358" y="540358"/>
                </a:lnTo>
                <a:lnTo>
                  <a:pt x="0" y="54035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8" name="TextBox 18"/>
          <p:cNvSpPr txBox="1"/>
          <p:nvPr/>
        </p:nvSpPr>
        <p:spPr>
          <a:xfrm>
            <a:off x="7969224" y="6369194"/>
            <a:ext cx="9840715" cy="473042"/>
          </a:xfrm>
          <a:prstGeom prst="rect">
            <a:avLst/>
          </a:prstGeom>
        </p:spPr>
        <p:txBody>
          <a:bodyPr lIns="0" tIns="0" rIns="0" bIns="0" rtlCol="0" anchor="t">
            <a:spAutoFit/>
          </a:bodyPr>
          <a:lstStyle/>
          <a:p>
            <a:pPr algn="l">
              <a:lnSpc>
                <a:spcPts val="3910"/>
              </a:lnSpc>
            </a:pPr>
            <a:r>
              <a:rPr lang="en-US" sz="2300" spc="699">
                <a:solidFill>
                  <a:srgbClr val="FFFFFF"/>
                </a:solidFill>
                <a:latin typeface="Poppins"/>
                <a:ea typeface="Poppins"/>
                <a:cs typeface="Poppins"/>
                <a:sym typeface="Poppins"/>
              </a:rPr>
              <a:t>ARTIFICIAL INTELLIGENCE PRESENTATION</a:t>
            </a:r>
          </a:p>
        </p:txBody>
      </p:sp>
      <p:sp>
        <p:nvSpPr>
          <p:cNvPr id="19" name="TextBox 19"/>
          <p:cNvSpPr txBox="1"/>
          <p:nvPr/>
        </p:nvSpPr>
        <p:spPr>
          <a:xfrm>
            <a:off x="8868673" y="6946539"/>
            <a:ext cx="5603438" cy="433078"/>
          </a:xfrm>
          <a:prstGeom prst="rect">
            <a:avLst/>
          </a:prstGeom>
        </p:spPr>
        <p:txBody>
          <a:bodyPr lIns="0" tIns="0" rIns="0" bIns="0" rtlCol="0" anchor="t">
            <a:spAutoFit/>
          </a:bodyPr>
          <a:lstStyle/>
          <a:p>
            <a:pPr algn="ctr">
              <a:lnSpc>
                <a:spcPts val="3593"/>
              </a:lnSpc>
              <a:spcBef>
                <a:spcPct val="0"/>
              </a:spcBef>
            </a:pPr>
            <a:r>
              <a:rPr lang="en-US" sz="2113">
                <a:solidFill>
                  <a:srgbClr val="FFFFFF"/>
                </a:solidFill>
                <a:latin typeface="Poppins"/>
                <a:ea typeface="Poppins"/>
                <a:cs typeface="Poppins"/>
                <a:sym typeface="Poppins"/>
              </a:rPr>
              <a:t>What we learned from this course</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56">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632365" y="2508327"/>
            <a:ext cx="13456048" cy="5698678"/>
            <a:chOff x="-16991" y="-38100"/>
            <a:chExt cx="1896704" cy="803260"/>
          </a:xfrm>
        </p:grpSpPr>
        <p:sp>
          <p:nvSpPr>
            <p:cNvPr id="3" name="Freeform 3"/>
            <p:cNvSpPr/>
            <p:nvPr/>
          </p:nvSpPr>
          <p:spPr>
            <a:xfrm>
              <a:off x="-16991" y="-14918"/>
              <a:ext cx="1879713" cy="765160"/>
            </a:xfrm>
            <a:custGeom>
              <a:avLst/>
              <a:gdLst/>
              <a:ahLst/>
              <a:cxnLst/>
              <a:rect l="l" t="t" r="r" b="b"/>
              <a:pathLst>
                <a:path w="1879713" h="765160">
                  <a:moveTo>
                    <a:pt x="42380" y="0"/>
                  </a:moveTo>
                  <a:lnTo>
                    <a:pt x="1837333" y="0"/>
                  </a:lnTo>
                  <a:cubicBezTo>
                    <a:pt x="1860739" y="0"/>
                    <a:pt x="1879713" y="18974"/>
                    <a:pt x="1879713" y="42380"/>
                  </a:cubicBezTo>
                  <a:lnTo>
                    <a:pt x="1879713" y="722780"/>
                  </a:lnTo>
                  <a:cubicBezTo>
                    <a:pt x="1879713" y="734020"/>
                    <a:pt x="1875248" y="744799"/>
                    <a:pt x="1867300" y="752747"/>
                  </a:cubicBezTo>
                  <a:cubicBezTo>
                    <a:pt x="1859353" y="760695"/>
                    <a:pt x="1848573" y="765160"/>
                    <a:pt x="1837333" y="765160"/>
                  </a:cubicBezTo>
                  <a:lnTo>
                    <a:pt x="42380" y="765160"/>
                  </a:lnTo>
                  <a:cubicBezTo>
                    <a:pt x="18974" y="765160"/>
                    <a:pt x="0" y="746186"/>
                    <a:pt x="0" y="722780"/>
                  </a:cubicBezTo>
                  <a:lnTo>
                    <a:pt x="0" y="42380"/>
                  </a:lnTo>
                  <a:cubicBezTo>
                    <a:pt x="0" y="31140"/>
                    <a:pt x="4465" y="20361"/>
                    <a:pt x="12413" y="12413"/>
                  </a:cubicBezTo>
                  <a:cubicBezTo>
                    <a:pt x="20361" y="4465"/>
                    <a:pt x="31140" y="0"/>
                    <a:pt x="42380" y="0"/>
                  </a:cubicBezTo>
                  <a:close/>
                </a:path>
              </a:pathLst>
            </a:custGeom>
            <a:gradFill rotWithShape="1">
              <a:gsLst>
                <a:gs pos="0">
                  <a:srgbClr val="164876">
                    <a:alpha val="64000"/>
                  </a:srgbClr>
                </a:gs>
                <a:gs pos="100000">
                  <a:srgbClr val="3099FA">
                    <a:alpha val="64000"/>
                  </a:srgbClr>
                </a:gs>
              </a:gsLst>
              <a:lin ang="0"/>
            </a:gradFill>
            <a:ln w="38100" cap="rnd">
              <a:solidFill>
                <a:srgbClr val="FFFFFF">
                  <a:alpha val="63922"/>
                </a:srgbClr>
              </a:solidFill>
              <a:prstDash val="solid"/>
              <a:round/>
            </a:ln>
          </p:spPr>
        </p:sp>
        <p:sp>
          <p:nvSpPr>
            <p:cNvPr id="4" name="TextBox 4"/>
            <p:cNvSpPr txBox="1"/>
            <p:nvPr/>
          </p:nvSpPr>
          <p:spPr>
            <a:xfrm>
              <a:off x="0" y="-38100"/>
              <a:ext cx="1879713" cy="80326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8534129" y="4985576"/>
            <a:ext cx="1014477" cy="1014477"/>
          </a:xfrm>
          <a:custGeom>
            <a:avLst/>
            <a:gdLst/>
            <a:ahLst/>
            <a:cxnLst/>
            <a:rect l="l" t="t" r="r" b="b"/>
            <a:pathLst>
              <a:path w="1014477" h="1014477">
                <a:moveTo>
                  <a:pt x="0" y="0"/>
                </a:moveTo>
                <a:lnTo>
                  <a:pt x="1014478" y="0"/>
                </a:lnTo>
                <a:lnTo>
                  <a:pt x="1014478" y="1014477"/>
                </a:lnTo>
                <a:lnTo>
                  <a:pt x="0" y="101447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7259300" y="5492815"/>
            <a:ext cx="2232546" cy="2232546"/>
          </a:xfrm>
          <a:custGeom>
            <a:avLst/>
            <a:gdLst/>
            <a:ahLst/>
            <a:cxnLst/>
            <a:rect l="l" t="t" r="r" b="b"/>
            <a:pathLst>
              <a:path w="2232546" h="2232546">
                <a:moveTo>
                  <a:pt x="0" y="0"/>
                </a:moveTo>
                <a:lnTo>
                  <a:pt x="2232546" y="0"/>
                </a:lnTo>
                <a:lnTo>
                  <a:pt x="2232546" y="2232545"/>
                </a:lnTo>
                <a:lnTo>
                  <a:pt x="0" y="223254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8553846" y="2672789"/>
            <a:ext cx="994760" cy="994760"/>
          </a:xfrm>
          <a:custGeom>
            <a:avLst/>
            <a:gdLst/>
            <a:ahLst/>
            <a:cxnLst/>
            <a:rect l="l" t="t" r="r" b="b"/>
            <a:pathLst>
              <a:path w="994760" h="994760">
                <a:moveTo>
                  <a:pt x="0" y="0"/>
                </a:moveTo>
                <a:lnTo>
                  <a:pt x="994761" y="0"/>
                </a:lnTo>
                <a:lnTo>
                  <a:pt x="994761" y="994760"/>
                </a:lnTo>
                <a:lnTo>
                  <a:pt x="0" y="99476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5779092" y="8717942"/>
            <a:ext cx="540358" cy="540358"/>
          </a:xfrm>
          <a:custGeom>
            <a:avLst/>
            <a:gdLst/>
            <a:ahLst/>
            <a:cxnLst/>
            <a:rect l="l" t="t" r="r" b="b"/>
            <a:pathLst>
              <a:path w="540358" h="540358">
                <a:moveTo>
                  <a:pt x="0" y="0"/>
                </a:moveTo>
                <a:lnTo>
                  <a:pt x="540357" y="0"/>
                </a:lnTo>
                <a:lnTo>
                  <a:pt x="540357" y="540358"/>
                </a:lnTo>
                <a:lnTo>
                  <a:pt x="0" y="54035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TextBox 12"/>
          <p:cNvSpPr txBox="1"/>
          <p:nvPr/>
        </p:nvSpPr>
        <p:spPr>
          <a:xfrm>
            <a:off x="3616969" y="3985533"/>
            <a:ext cx="4324246" cy="3316943"/>
          </a:xfrm>
          <a:prstGeom prst="rect">
            <a:avLst/>
          </a:prstGeom>
        </p:spPr>
        <p:txBody>
          <a:bodyPr lIns="0" tIns="0" rIns="0" bIns="0" rtlCol="0" anchor="t">
            <a:spAutoFit/>
          </a:bodyPr>
          <a:lstStyle/>
          <a:p>
            <a:pPr algn="just">
              <a:lnSpc>
                <a:spcPts val="5294"/>
              </a:lnSpc>
            </a:pPr>
            <a:r>
              <a:rPr lang="en-US" sz="3114" dirty="0">
                <a:solidFill>
                  <a:srgbClr val="FFFFFF"/>
                </a:solidFill>
                <a:latin typeface="Poppins"/>
                <a:ea typeface="Poppins"/>
                <a:cs typeface="Poppins"/>
                <a:sym typeface="Poppins"/>
              </a:rPr>
              <a:t>Logic</a:t>
            </a:r>
          </a:p>
          <a:p>
            <a:pPr algn="just">
              <a:lnSpc>
                <a:spcPts val="5294"/>
              </a:lnSpc>
            </a:pPr>
            <a:r>
              <a:rPr lang="en-US" sz="3114" dirty="0">
                <a:solidFill>
                  <a:srgbClr val="FFFFFF"/>
                </a:solidFill>
                <a:latin typeface="Poppins"/>
                <a:ea typeface="Poppins"/>
                <a:cs typeface="Poppins"/>
                <a:sym typeface="Poppins"/>
              </a:rPr>
              <a:t>Rules</a:t>
            </a:r>
          </a:p>
          <a:p>
            <a:pPr algn="just">
              <a:lnSpc>
                <a:spcPts val="5294"/>
              </a:lnSpc>
            </a:pPr>
            <a:r>
              <a:rPr lang="en-US" sz="3114" dirty="0">
                <a:solidFill>
                  <a:srgbClr val="FFFFFF"/>
                </a:solidFill>
                <a:latin typeface="Poppins"/>
                <a:ea typeface="Poppins"/>
                <a:cs typeface="Poppins"/>
                <a:sym typeface="Poppins"/>
              </a:rPr>
              <a:t>Semantic </a:t>
            </a:r>
            <a:r>
              <a:rPr lang="en-US" sz="3114" dirty="0" err="1">
                <a:solidFill>
                  <a:srgbClr val="FFFFFF"/>
                </a:solidFill>
                <a:latin typeface="Poppins"/>
                <a:ea typeface="Poppins"/>
                <a:cs typeface="Poppins"/>
                <a:sym typeface="Poppins"/>
              </a:rPr>
              <a:t>Netword</a:t>
            </a:r>
            <a:endParaRPr lang="en-US" sz="3114" dirty="0">
              <a:solidFill>
                <a:srgbClr val="FFFFFF"/>
              </a:solidFill>
              <a:latin typeface="Poppins"/>
              <a:ea typeface="Poppins"/>
              <a:cs typeface="Poppins"/>
              <a:sym typeface="Poppins"/>
            </a:endParaRPr>
          </a:p>
          <a:p>
            <a:pPr algn="just">
              <a:lnSpc>
                <a:spcPts val="5294"/>
              </a:lnSpc>
            </a:pPr>
            <a:r>
              <a:rPr lang="en-US" sz="3114" dirty="0">
                <a:solidFill>
                  <a:srgbClr val="FFFFFF"/>
                </a:solidFill>
                <a:latin typeface="Poppins"/>
                <a:ea typeface="Poppins"/>
                <a:cs typeface="Poppins"/>
                <a:sym typeface="Poppins"/>
              </a:rPr>
              <a:t>Frame</a:t>
            </a:r>
          </a:p>
          <a:p>
            <a:pPr algn="just">
              <a:lnSpc>
                <a:spcPts val="5294"/>
              </a:lnSpc>
            </a:pPr>
            <a:r>
              <a:rPr lang="en-US" sz="3114" dirty="0">
                <a:solidFill>
                  <a:srgbClr val="FFFFFF"/>
                </a:solidFill>
                <a:latin typeface="Poppins"/>
                <a:ea typeface="Poppins"/>
                <a:cs typeface="Poppins"/>
                <a:sym typeface="Poppins"/>
              </a:rPr>
              <a:t>Script</a:t>
            </a:r>
          </a:p>
        </p:txBody>
      </p:sp>
      <p:sp>
        <p:nvSpPr>
          <p:cNvPr id="13" name="TextBox 13"/>
          <p:cNvSpPr txBox="1"/>
          <p:nvPr/>
        </p:nvSpPr>
        <p:spPr>
          <a:xfrm>
            <a:off x="10735846" y="3986903"/>
            <a:ext cx="5243374" cy="3511631"/>
          </a:xfrm>
          <a:prstGeom prst="rect">
            <a:avLst/>
          </a:prstGeom>
        </p:spPr>
        <p:txBody>
          <a:bodyPr lIns="0" tIns="0" rIns="0" bIns="0" rtlCol="0" anchor="t">
            <a:spAutoFit/>
          </a:bodyPr>
          <a:lstStyle/>
          <a:p>
            <a:pPr algn="just">
              <a:lnSpc>
                <a:spcPts val="5630"/>
              </a:lnSpc>
            </a:pPr>
            <a:r>
              <a:rPr lang="en-US" sz="3312" dirty="0">
                <a:solidFill>
                  <a:srgbClr val="FFFFFF"/>
                </a:solidFill>
                <a:latin typeface="Poppins"/>
                <a:ea typeface="Poppins"/>
                <a:cs typeface="Poppins"/>
                <a:sym typeface="Poppins"/>
              </a:rPr>
              <a:t>Independent Law</a:t>
            </a:r>
          </a:p>
          <a:p>
            <a:pPr algn="just">
              <a:lnSpc>
                <a:spcPts val="5630"/>
              </a:lnSpc>
            </a:pPr>
            <a:r>
              <a:rPr lang="en-US" sz="3312" dirty="0">
                <a:solidFill>
                  <a:srgbClr val="FFFFFF"/>
                </a:solidFill>
                <a:latin typeface="Poppins"/>
                <a:ea typeface="Poppins"/>
                <a:cs typeface="Poppins"/>
                <a:sym typeface="Poppins"/>
              </a:rPr>
              <a:t>Cumulative Law</a:t>
            </a:r>
          </a:p>
          <a:p>
            <a:pPr algn="just">
              <a:lnSpc>
                <a:spcPts val="5630"/>
              </a:lnSpc>
            </a:pPr>
            <a:r>
              <a:rPr lang="en-US" sz="3312" dirty="0">
                <a:solidFill>
                  <a:srgbClr val="FFFFFF"/>
                </a:solidFill>
                <a:latin typeface="Poppins"/>
                <a:ea typeface="Poppins"/>
                <a:cs typeface="Poppins"/>
                <a:sym typeface="Poppins"/>
              </a:rPr>
              <a:t>Associative Law</a:t>
            </a:r>
          </a:p>
          <a:p>
            <a:pPr algn="just">
              <a:lnSpc>
                <a:spcPts val="5630"/>
              </a:lnSpc>
            </a:pPr>
            <a:r>
              <a:rPr lang="en-US" sz="3312" dirty="0">
                <a:solidFill>
                  <a:srgbClr val="FFFFFF"/>
                </a:solidFill>
                <a:latin typeface="Poppins"/>
                <a:ea typeface="Poppins"/>
                <a:cs typeface="Poppins"/>
                <a:sym typeface="Poppins"/>
              </a:rPr>
              <a:t>De-</a:t>
            </a:r>
            <a:r>
              <a:rPr lang="en-US" sz="3312" dirty="0" err="1">
                <a:solidFill>
                  <a:srgbClr val="FFFFFF"/>
                </a:solidFill>
                <a:latin typeface="Poppins"/>
                <a:ea typeface="Poppins"/>
                <a:cs typeface="Poppins"/>
                <a:sym typeface="Poppins"/>
              </a:rPr>
              <a:t>Morgans</a:t>
            </a:r>
            <a:r>
              <a:rPr lang="en-US" sz="3312" dirty="0">
                <a:solidFill>
                  <a:srgbClr val="FFFFFF"/>
                </a:solidFill>
                <a:latin typeface="Poppins"/>
                <a:ea typeface="Poppins"/>
                <a:cs typeface="Poppins"/>
                <a:sym typeface="Poppins"/>
              </a:rPr>
              <a:t> Law</a:t>
            </a:r>
          </a:p>
          <a:p>
            <a:pPr algn="just">
              <a:lnSpc>
                <a:spcPts val="5630"/>
              </a:lnSpc>
            </a:pPr>
            <a:endParaRPr lang="en-US" sz="3312" dirty="0">
              <a:solidFill>
                <a:srgbClr val="FFFFFF"/>
              </a:solidFill>
              <a:latin typeface="Poppins"/>
              <a:ea typeface="Poppins"/>
              <a:cs typeface="Poppins"/>
              <a:sym typeface="Poppins"/>
            </a:endParaRPr>
          </a:p>
        </p:txBody>
      </p:sp>
      <p:sp>
        <p:nvSpPr>
          <p:cNvPr id="14" name="TextBox 14"/>
          <p:cNvSpPr txBox="1"/>
          <p:nvPr/>
        </p:nvSpPr>
        <p:spPr>
          <a:xfrm>
            <a:off x="1028700" y="54140"/>
            <a:ext cx="16542832" cy="1344775"/>
          </a:xfrm>
          <a:prstGeom prst="rect">
            <a:avLst/>
          </a:prstGeom>
        </p:spPr>
        <p:txBody>
          <a:bodyPr lIns="0" tIns="0" rIns="0" bIns="0" rtlCol="0" anchor="t">
            <a:spAutoFit/>
          </a:bodyPr>
          <a:lstStyle/>
          <a:p>
            <a:pPr algn="ctr">
              <a:lnSpc>
                <a:spcPts val="10942"/>
              </a:lnSpc>
              <a:spcBef>
                <a:spcPct val="0"/>
              </a:spcBef>
            </a:pPr>
            <a:r>
              <a:rPr lang="en-US" sz="6436" b="1" dirty="0">
                <a:solidFill>
                  <a:srgbClr val="FFFFFF"/>
                </a:solidFill>
                <a:latin typeface="Poppins Bold"/>
                <a:ea typeface="Poppins Bold"/>
                <a:cs typeface="Poppins Bold"/>
                <a:sym typeface="Poppins Bold"/>
              </a:rPr>
              <a:t>Knowledge Representation Reasoning</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5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479503" y="7662446"/>
            <a:ext cx="2232546" cy="2232546"/>
          </a:xfrm>
          <a:custGeom>
            <a:avLst/>
            <a:gdLst/>
            <a:ahLst/>
            <a:cxnLst/>
            <a:rect l="l" t="t" r="r" b="b"/>
            <a:pathLst>
              <a:path w="2232546" h="2232546">
                <a:moveTo>
                  <a:pt x="0" y="0"/>
                </a:moveTo>
                <a:lnTo>
                  <a:pt x="2232546" y="0"/>
                </a:lnTo>
                <a:lnTo>
                  <a:pt x="2232546" y="2232545"/>
                </a:lnTo>
                <a:lnTo>
                  <a:pt x="0" y="22325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157360" y="2131124"/>
            <a:ext cx="994760" cy="994760"/>
          </a:xfrm>
          <a:custGeom>
            <a:avLst/>
            <a:gdLst/>
            <a:ahLst/>
            <a:cxnLst/>
            <a:rect l="l" t="t" r="r" b="b"/>
            <a:pathLst>
              <a:path w="994760" h="994760">
                <a:moveTo>
                  <a:pt x="0" y="0"/>
                </a:moveTo>
                <a:lnTo>
                  <a:pt x="994760" y="0"/>
                </a:lnTo>
                <a:lnTo>
                  <a:pt x="994760" y="994760"/>
                </a:lnTo>
                <a:lnTo>
                  <a:pt x="0" y="99476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3396596" y="2855705"/>
            <a:ext cx="540358" cy="540358"/>
          </a:xfrm>
          <a:custGeom>
            <a:avLst/>
            <a:gdLst/>
            <a:ahLst/>
            <a:cxnLst/>
            <a:rect l="l" t="t" r="r" b="b"/>
            <a:pathLst>
              <a:path w="540358" h="540358">
                <a:moveTo>
                  <a:pt x="0" y="0"/>
                </a:moveTo>
                <a:lnTo>
                  <a:pt x="540358" y="0"/>
                </a:lnTo>
                <a:lnTo>
                  <a:pt x="540358" y="540358"/>
                </a:lnTo>
                <a:lnTo>
                  <a:pt x="0" y="54035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1028700" y="727108"/>
            <a:ext cx="272794" cy="326877"/>
          </a:xfrm>
          <a:custGeom>
            <a:avLst/>
            <a:gdLst/>
            <a:ahLst/>
            <a:cxnLst/>
            <a:rect l="l" t="t" r="r" b="b"/>
            <a:pathLst>
              <a:path w="272794" h="326877">
                <a:moveTo>
                  <a:pt x="0" y="0"/>
                </a:moveTo>
                <a:lnTo>
                  <a:pt x="272794" y="0"/>
                </a:lnTo>
                <a:lnTo>
                  <a:pt x="272794" y="326877"/>
                </a:lnTo>
                <a:lnTo>
                  <a:pt x="0" y="32687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TextBox 9"/>
          <p:cNvSpPr txBox="1"/>
          <p:nvPr/>
        </p:nvSpPr>
        <p:spPr>
          <a:xfrm>
            <a:off x="3135880" y="-68938"/>
            <a:ext cx="11823902" cy="1499870"/>
          </a:xfrm>
          <a:prstGeom prst="rect">
            <a:avLst/>
          </a:prstGeom>
        </p:spPr>
        <p:txBody>
          <a:bodyPr lIns="0" tIns="0" rIns="0" bIns="0" rtlCol="0" anchor="t">
            <a:spAutoFit/>
          </a:bodyPr>
          <a:lstStyle/>
          <a:p>
            <a:pPr algn="ctr">
              <a:lnSpc>
                <a:spcPts val="12121"/>
              </a:lnSpc>
              <a:spcBef>
                <a:spcPct val="0"/>
              </a:spcBef>
            </a:pPr>
            <a:r>
              <a:rPr lang="en-US" sz="7130" b="1">
                <a:solidFill>
                  <a:srgbClr val="FFFFFF"/>
                </a:solidFill>
                <a:latin typeface="Poppins Bold"/>
                <a:ea typeface="Poppins Bold"/>
                <a:cs typeface="Poppins Bold"/>
                <a:sym typeface="Poppins Bold"/>
              </a:rPr>
              <a:t>Learning Paradigms</a:t>
            </a:r>
          </a:p>
        </p:txBody>
      </p:sp>
      <p:sp>
        <p:nvSpPr>
          <p:cNvPr id="10" name="TextBox 10"/>
          <p:cNvSpPr txBox="1"/>
          <p:nvPr/>
        </p:nvSpPr>
        <p:spPr>
          <a:xfrm>
            <a:off x="-434297" y="2627105"/>
            <a:ext cx="5626837" cy="825988"/>
          </a:xfrm>
          <a:prstGeom prst="rect">
            <a:avLst/>
          </a:prstGeom>
        </p:spPr>
        <p:txBody>
          <a:bodyPr lIns="0" tIns="0" rIns="0" bIns="0" rtlCol="0" anchor="t">
            <a:spAutoFit/>
          </a:bodyPr>
          <a:lstStyle/>
          <a:p>
            <a:pPr algn="ctr">
              <a:lnSpc>
                <a:spcPts val="6701"/>
              </a:lnSpc>
              <a:spcBef>
                <a:spcPct val="0"/>
              </a:spcBef>
            </a:pPr>
            <a:r>
              <a:rPr lang="en-US" sz="3942" b="1">
                <a:solidFill>
                  <a:srgbClr val="FFFFFF"/>
                </a:solidFill>
                <a:latin typeface="Poppins Bold"/>
                <a:ea typeface="Poppins Bold"/>
                <a:cs typeface="Poppins Bold"/>
                <a:sym typeface="Poppins Bold"/>
              </a:rPr>
              <a:t>Supervised</a:t>
            </a:r>
          </a:p>
        </p:txBody>
      </p:sp>
      <p:sp>
        <p:nvSpPr>
          <p:cNvPr id="11" name="TextBox 11"/>
          <p:cNvSpPr txBox="1"/>
          <p:nvPr/>
        </p:nvSpPr>
        <p:spPr>
          <a:xfrm>
            <a:off x="4825494" y="2540083"/>
            <a:ext cx="8107878" cy="855980"/>
          </a:xfrm>
          <a:prstGeom prst="rect">
            <a:avLst/>
          </a:prstGeom>
        </p:spPr>
        <p:txBody>
          <a:bodyPr lIns="0" tIns="0" rIns="0" bIns="0" rtlCol="0" anchor="t">
            <a:spAutoFit/>
          </a:bodyPr>
          <a:lstStyle/>
          <a:p>
            <a:pPr algn="ctr">
              <a:lnSpc>
                <a:spcPts val="6919"/>
              </a:lnSpc>
              <a:spcBef>
                <a:spcPct val="0"/>
              </a:spcBef>
            </a:pPr>
            <a:r>
              <a:rPr lang="en-US" sz="4070" b="1">
                <a:solidFill>
                  <a:srgbClr val="FFFFFF"/>
                </a:solidFill>
                <a:latin typeface="Poppins Bold"/>
                <a:ea typeface="Poppins Bold"/>
                <a:cs typeface="Poppins Bold"/>
                <a:sym typeface="Poppins Bold"/>
              </a:rPr>
              <a:t>Unsupervised </a:t>
            </a:r>
          </a:p>
        </p:txBody>
      </p:sp>
      <p:sp>
        <p:nvSpPr>
          <p:cNvPr id="12" name="TextBox 12"/>
          <p:cNvSpPr txBox="1"/>
          <p:nvPr/>
        </p:nvSpPr>
        <p:spPr>
          <a:xfrm>
            <a:off x="12316386" y="2646155"/>
            <a:ext cx="6169560" cy="780507"/>
          </a:xfrm>
          <a:prstGeom prst="rect">
            <a:avLst/>
          </a:prstGeom>
        </p:spPr>
        <p:txBody>
          <a:bodyPr lIns="0" tIns="0" rIns="0" bIns="0" rtlCol="0" anchor="t">
            <a:spAutoFit/>
          </a:bodyPr>
          <a:lstStyle/>
          <a:p>
            <a:pPr algn="ctr">
              <a:lnSpc>
                <a:spcPts val="6389"/>
              </a:lnSpc>
              <a:spcBef>
                <a:spcPct val="0"/>
              </a:spcBef>
            </a:pPr>
            <a:r>
              <a:rPr lang="en-US" sz="3758" b="1">
                <a:solidFill>
                  <a:srgbClr val="FFFFFF"/>
                </a:solidFill>
                <a:latin typeface="Poppins Bold"/>
                <a:ea typeface="Poppins Bold"/>
                <a:cs typeface="Poppins Bold"/>
                <a:sym typeface="Poppins Bold"/>
              </a:rPr>
              <a:t>Reinforcement </a:t>
            </a:r>
          </a:p>
        </p:txBody>
      </p:sp>
      <p:sp>
        <p:nvSpPr>
          <p:cNvPr id="13" name="TextBox 13"/>
          <p:cNvSpPr txBox="1"/>
          <p:nvPr/>
        </p:nvSpPr>
        <p:spPr>
          <a:xfrm>
            <a:off x="402534" y="3782511"/>
            <a:ext cx="4598137" cy="2656770"/>
          </a:xfrm>
          <a:prstGeom prst="rect">
            <a:avLst/>
          </a:prstGeom>
        </p:spPr>
        <p:txBody>
          <a:bodyPr lIns="0" tIns="0" rIns="0" bIns="0" rtlCol="0" anchor="t">
            <a:spAutoFit/>
          </a:bodyPr>
          <a:lstStyle/>
          <a:p>
            <a:pPr algn="l">
              <a:lnSpc>
                <a:spcPts val="5288"/>
              </a:lnSpc>
            </a:pPr>
            <a:r>
              <a:rPr lang="en-US" sz="3777">
                <a:solidFill>
                  <a:srgbClr val="FFFFFF"/>
                </a:solidFill>
                <a:latin typeface="Arimo"/>
                <a:ea typeface="Arimo"/>
                <a:cs typeface="Arimo"/>
                <a:sym typeface="Arimo"/>
              </a:rPr>
              <a:t>Supervised learning uses labeled data to train algorithms for predictions.</a:t>
            </a:r>
          </a:p>
        </p:txBody>
      </p:sp>
      <p:sp>
        <p:nvSpPr>
          <p:cNvPr id="14" name="TextBox 14"/>
          <p:cNvSpPr txBox="1"/>
          <p:nvPr/>
        </p:nvSpPr>
        <p:spPr>
          <a:xfrm>
            <a:off x="5698006" y="3772986"/>
            <a:ext cx="6362855" cy="1999996"/>
          </a:xfrm>
          <a:prstGeom prst="rect">
            <a:avLst/>
          </a:prstGeom>
        </p:spPr>
        <p:txBody>
          <a:bodyPr lIns="0" tIns="0" rIns="0" bIns="0" rtlCol="0" anchor="t">
            <a:spAutoFit/>
          </a:bodyPr>
          <a:lstStyle/>
          <a:p>
            <a:pPr algn="l">
              <a:lnSpc>
                <a:spcPts val="5263"/>
              </a:lnSpc>
            </a:pPr>
            <a:r>
              <a:rPr lang="en-US" sz="3759">
                <a:solidFill>
                  <a:srgbClr val="FFFFFF"/>
                </a:solidFill>
                <a:latin typeface="Arimo"/>
                <a:ea typeface="Arimo"/>
                <a:cs typeface="Arimo"/>
                <a:sym typeface="Arimo"/>
              </a:rPr>
              <a:t>Unsupervised learning discovers patterns in data without labeled examples.</a:t>
            </a:r>
          </a:p>
        </p:txBody>
      </p:sp>
      <p:sp>
        <p:nvSpPr>
          <p:cNvPr id="15" name="TextBox 15"/>
          <p:cNvSpPr txBox="1"/>
          <p:nvPr/>
        </p:nvSpPr>
        <p:spPr>
          <a:xfrm>
            <a:off x="12514331" y="3693816"/>
            <a:ext cx="5773669" cy="2560473"/>
          </a:xfrm>
          <a:prstGeom prst="rect">
            <a:avLst/>
          </a:prstGeom>
        </p:spPr>
        <p:txBody>
          <a:bodyPr lIns="0" tIns="0" rIns="0" bIns="0" rtlCol="0" anchor="t">
            <a:spAutoFit/>
          </a:bodyPr>
          <a:lstStyle/>
          <a:p>
            <a:pPr algn="l">
              <a:lnSpc>
                <a:spcPts val="5046"/>
              </a:lnSpc>
            </a:pPr>
            <a:r>
              <a:rPr lang="en-US" sz="3604">
                <a:solidFill>
                  <a:srgbClr val="FFFFFF"/>
                </a:solidFill>
                <a:latin typeface="Arimo"/>
                <a:ea typeface="Arimo"/>
                <a:cs typeface="Arimo"/>
                <a:sym typeface="Arimo"/>
              </a:rPr>
              <a:t>Reinforcement learning involves training agents through reward-based feedback.</a:t>
            </a:r>
          </a:p>
        </p:txBody>
      </p:sp>
      <p:sp>
        <p:nvSpPr>
          <p:cNvPr id="16" name="Freeform 16"/>
          <p:cNvSpPr/>
          <p:nvPr/>
        </p:nvSpPr>
        <p:spPr>
          <a:xfrm>
            <a:off x="6595776" y="1850348"/>
            <a:ext cx="1799857" cy="1799857"/>
          </a:xfrm>
          <a:custGeom>
            <a:avLst/>
            <a:gdLst/>
            <a:ahLst/>
            <a:cxnLst/>
            <a:rect l="l" t="t" r="r" b="b"/>
            <a:pathLst>
              <a:path w="1799857" h="1799857">
                <a:moveTo>
                  <a:pt x="0" y="0"/>
                </a:moveTo>
                <a:lnTo>
                  <a:pt x="1799857" y="0"/>
                </a:lnTo>
                <a:lnTo>
                  <a:pt x="1799857" y="1799856"/>
                </a:lnTo>
                <a:lnTo>
                  <a:pt x="0" y="179985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5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365710" y="5913586"/>
            <a:ext cx="1347888" cy="1347888"/>
          </a:xfrm>
          <a:custGeom>
            <a:avLst/>
            <a:gdLst/>
            <a:ahLst/>
            <a:cxnLst/>
            <a:rect l="l" t="t" r="r" b="b"/>
            <a:pathLst>
              <a:path w="1347888" h="1347888">
                <a:moveTo>
                  <a:pt x="0" y="0"/>
                </a:moveTo>
                <a:lnTo>
                  <a:pt x="1347888" y="0"/>
                </a:lnTo>
                <a:lnTo>
                  <a:pt x="1347888" y="1347888"/>
                </a:lnTo>
                <a:lnTo>
                  <a:pt x="0" y="134788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9144000" y="2474316"/>
            <a:ext cx="994760" cy="994760"/>
          </a:xfrm>
          <a:custGeom>
            <a:avLst/>
            <a:gdLst/>
            <a:ahLst/>
            <a:cxnLst/>
            <a:rect l="l" t="t" r="r" b="b"/>
            <a:pathLst>
              <a:path w="994760" h="994760">
                <a:moveTo>
                  <a:pt x="0" y="0"/>
                </a:moveTo>
                <a:lnTo>
                  <a:pt x="994760" y="0"/>
                </a:lnTo>
                <a:lnTo>
                  <a:pt x="994760" y="994761"/>
                </a:lnTo>
                <a:lnTo>
                  <a:pt x="0" y="99476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488342" y="2405681"/>
            <a:ext cx="540358" cy="540358"/>
          </a:xfrm>
          <a:custGeom>
            <a:avLst/>
            <a:gdLst/>
            <a:ahLst/>
            <a:cxnLst/>
            <a:rect l="l" t="t" r="r" b="b"/>
            <a:pathLst>
              <a:path w="540358" h="540358">
                <a:moveTo>
                  <a:pt x="0" y="0"/>
                </a:moveTo>
                <a:lnTo>
                  <a:pt x="540358" y="0"/>
                </a:lnTo>
                <a:lnTo>
                  <a:pt x="540358" y="540358"/>
                </a:lnTo>
                <a:lnTo>
                  <a:pt x="0" y="54035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1028700" y="727108"/>
            <a:ext cx="272794" cy="326877"/>
          </a:xfrm>
          <a:custGeom>
            <a:avLst/>
            <a:gdLst/>
            <a:ahLst/>
            <a:cxnLst/>
            <a:rect l="l" t="t" r="r" b="b"/>
            <a:pathLst>
              <a:path w="272794" h="326877">
                <a:moveTo>
                  <a:pt x="0" y="0"/>
                </a:moveTo>
                <a:lnTo>
                  <a:pt x="272794" y="0"/>
                </a:lnTo>
                <a:lnTo>
                  <a:pt x="272794" y="326877"/>
                </a:lnTo>
                <a:lnTo>
                  <a:pt x="0" y="32687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1700823" y="2896228"/>
            <a:ext cx="5820327" cy="4365246"/>
          </a:xfrm>
          <a:custGeom>
            <a:avLst/>
            <a:gdLst/>
            <a:ahLst/>
            <a:cxnLst/>
            <a:rect l="l" t="t" r="r" b="b"/>
            <a:pathLst>
              <a:path w="5820327" h="4365246">
                <a:moveTo>
                  <a:pt x="0" y="0"/>
                </a:moveTo>
                <a:lnTo>
                  <a:pt x="5820328" y="0"/>
                </a:lnTo>
                <a:lnTo>
                  <a:pt x="5820328" y="4365246"/>
                </a:lnTo>
                <a:lnTo>
                  <a:pt x="0" y="4365246"/>
                </a:lnTo>
                <a:lnTo>
                  <a:pt x="0" y="0"/>
                </a:lnTo>
                <a:close/>
              </a:path>
            </a:pathLst>
          </a:custGeom>
          <a:blipFill>
            <a:blip r:embed="rId6"/>
            <a:stretch>
              <a:fillRect/>
            </a:stretch>
          </a:blipFill>
        </p:spPr>
      </p:sp>
      <p:sp>
        <p:nvSpPr>
          <p:cNvPr id="10" name="Freeform 10"/>
          <p:cNvSpPr/>
          <p:nvPr/>
        </p:nvSpPr>
        <p:spPr>
          <a:xfrm>
            <a:off x="10323829" y="2547517"/>
            <a:ext cx="4917958" cy="4917958"/>
          </a:xfrm>
          <a:custGeom>
            <a:avLst/>
            <a:gdLst/>
            <a:ahLst/>
            <a:cxnLst/>
            <a:rect l="l" t="t" r="r" b="b"/>
            <a:pathLst>
              <a:path w="4917958" h="4917958">
                <a:moveTo>
                  <a:pt x="0" y="0"/>
                </a:moveTo>
                <a:lnTo>
                  <a:pt x="4917958" y="0"/>
                </a:lnTo>
                <a:lnTo>
                  <a:pt x="4917958" y="4917958"/>
                </a:lnTo>
                <a:lnTo>
                  <a:pt x="0" y="4917958"/>
                </a:lnTo>
                <a:lnTo>
                  <a:pt x="0" y="0"/>
                </a:lnTo>
                <a:close/>
              </a:path>
            </a:pathLst>
          </a:custGeom>
          <a:blipFill>
            <a:blip r:embed="rId7"/>
            <a:stretch>
              <a:fillRect/>
            </a:stretch>
          </a:blipFill>
        </p:spPr>
      </p:sp>
      <p:sp>
        <p:nvSpPr>
          <p:cNvPr id="11" name="TextBox 11"/>
          <p:cNvSpPr txBox="1"/>
          <p:nvPr/>
        </p:nvSpPr>
        <p:spPr>
          <a:xfrm>
            <a:off x="2646856" y="-68938"/>
            <a:ext cx="12287932" cy="1499870"/>
          </a:xfrm>
          <a:prstGeom prst="rect">
            <a:avLst/>
          </a:prstGeom>
        </p:spPr>
        <p:txBody>
          <a:bodyPr lIns="0" tIns="0" rIns="0" bIns="0" rtlCol="0" anchor="t">
            <a:spAutoFit/>
          </a:bodyPr>
          <a:lstStyle/>
          <a:p>
            <a:pPr algn="ctr">
              <a:lnSpc>
                <a:spcPts val="12121"/>
              </a:lnSpc>
              <a:spcBef>
                <a:spcPct val="0"/>
              </a:spcBef>
            </a:pPr>
            <a:r>
              <a:rPr lang="en-US" sz="7130" b="1">
                <a:solidFill>
                  <a:srgbClr val="FFFFFF"/>
                </a:solidFill>
                <a:latin typeface="Poppins Bold"/>
                <a:ea typeface="Poppins Bold"/>
                <a:cs typeface="Poppins Bold"/>
                <a:sym typeface="Poppins Bold"/>
              </a:rPr>
              <a:t>AI in Action</a:t>
            </a:r>
          </a:p>
        </p:txBody>
      </p:sp>
      <p:sp>
        <p:nvSpPr>
          <p:cNvPr id="12" name="TextBox 12"/>
          <p:cNvSpPr txBox="1"/>
          <p:nvPr/>
        </p:nvSpPr>
        <p:spPr>
          <a:xfrm>
            <a:off x="2353014" y="7055900"/>
            <a:ext cx="4515944" cy="1551707"/>
          </a:xfrm>
          <a:prstGeom prst="rect">
            <a:avLst/>
          </a:prstGeom>
        </p:spPr>
        <p:txBody>
          <a:bodyPr wrap="square" lIns="0" tIns="0" rIns="0" bIns="0" rtlCol="0" anchor="t">
            <a:spAutoFit/>
          </a:bodyPr>
          <a:lstStyle/>
          <a:p>
            <a:pPr algn="ctr">
              <a:lnSpc>
                <a:spcPts val="12069"/>
              </a:lnSpc>
              <a:spcBef>
                <a:spcPct val="0"/>
              </a:spcBef>
            </a:pPr>
            <a:r>
              <a:rPr lang="en-US" sz="7099" b="1" dirty="0">
                <a:solidFill>
                  <a:srgbClr val="FFFFFF"/>
                </a:solidFill>
                <a:latin typeface="Poppins Bold"/>
                <a:ea typeface="Poppins Bold"/>
                <a:cs typeface="Poppins Bold"/>
                <a:sym typeface="Poppins Bold"/>
              </a:rPr>
              <a:t>Robotics</a:t>
            </a:r>
          </a:p>
        </p:txBody>
      </p:sp>
      <p:sp>
        <p:nvSpPr>
          <p:cNvPr id="13" name="TextBox 13"/>
          <p:cNvSpPr txBox="1"/>
          <p:nvPr/>
        </p:nvSpPr>
        <p:spPr>
          <a:xfrm>
            <a:off x="8790822" y="7359424"/>
            <a:ext cx="7983971" cy="2082192"/>
          </a:xfrm>
          <a:prstGeom prst="rect">
            <a:avLst/>
          </a:prstGeom>
        </p:spPr>
        <p:txBody>
          <a:bodyPr lIns="0" tIns="0" rIns="0" bIns="0" rtlCol="0" anchor="t">
            <a:spAutoFit/>
          </a:bodyPr>
          <a:lstStyle/>
          <a:p>
            <a:pPr algn="ctr">
              <a:lnSpc>
                <a:spcPts val="8386"/>
              </a:lnSpc>
              <a:spcBef>
                <a:spcPct val="0"/>
              </a:spcBef>
            </a:pPr>
            <a:r>
              <a:rPr lang="en-US" sz="4933" b="1">
                <a:solidFill>
                  <a:srgbClr val="FFFFFF"/>
                </a:solidFill>
                <a:latin typeface="Poppins Bold"/>
                <a:ea typeface="Poppins Bold"/>
                <a:cs typeface="Poppins Bold"/>
                <a:sym typeface="Poppins Bold"/>
              </a:rPr>
              <a:t>Natural Language Processing</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5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360641" y="8363648"/>
            <a:ext cx="1701421" cy="1701421"/>
          </a:xfrm>
          <a:custGeom>
            <a:avLst/>
            <a:gdLst/>
            <a:ahLst/>
            <a:cxnLst/>
            <a:rect l="l" t="t" r="r" b="b"/>
            <a:pathLst>
              <a:path w="1701421" h="1701421">
                <a:moveTo>
                  <a:pt x="0" y="0"/>
                </a:moveTo>
                <a:lnTo>
                  <a:pt x="1701421" y="0"/>
                </a:lnTo>
                <a:lnTo>
                  <a:pt x="1701421" y="1701421"/>
                </a:lnTo>
                <a:lnTo>
                  <a:pt x="0" y="170142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895984" y="2708968"/>
            <a:ext cx="994760" cy="994760"/>
          </a:xfrm>
          <a:custGeom>
            <a:avLst/>
            <a:gdLst/>
            <a:ahLst/>
            <a:cxnLst/>
            <a:rect l="l" t="t" r="r" b="b"/>
            <a:pathLst>
              <a:path w="994760" h="994760">
                <a:moveTo>
                  <a:pt x="0" y="0"/>
                </a:moveTo>
                <a:lnTo>
                  <a:pt x="994760" y="0"/>
                </a:lnTo>
                <a:lnTo>
                  <a:pt x="994760" y="994761"/>
                </a:lnTo>
                <a:lnTo>
                  <a:pt x="0" y="99476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2071206" y="9364828"/>
            <a:ext cx="540358" cy="540358"/>
          </a:xfrm>
          <a:custGeom>
            <a:avLst/>
            <a:gdLst/>
            <a:ahLst/>
            <a:cxnLst/>
            <a:rect l="l" t="t" r="r" b="b"/>
            <a:pathLst>
              <a:path w="540358" h="540358">
                <a:moveTo>
                  <a:pt x="0" y="0"/>
                </a:moveTo>
                <a:lnTo>
                  <a:pt x="540358" y="0"/>
                </a:lnTo>
                <a:lnTo>
                  <a:pt x="540358" y="540358"/>
                </a:lnTo>
                <a:lnTo>
                  <a:pt x="0" y="54035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1028700" y="2449025"/>
            <a:ext cx="4743382" cy="3635496"/>
          </a:xfrm>
          <a:custGeom>
            <a:avLst/>
            <a:gdLst/>
            <a:ahLst/>
            <a:cxnLst/>
            <a:rect l="l" t="t" r="r" b="b"/>
            <a:pathLst>
              <a:path w="4743382" h="3635496">
                <a:moveTo>
                  <a:pt x="0" y="0"/>
                </a:moveTo>
                <a:lnTo>
                  <a:pt x="4743382" y="0"/>
                </a:lnTo>
                <a:lnTo>
                  <a:pt x="4743382" y="3635496"/>
                </a:lnTo>
                <a:lnTo>
                  <a:pt x="0" y="3635496"/>
                </a:lnTo>
                <a:lnTo>
                  <a:pt x="0" y="0"/>
                </a:lnTo>
                <a:close/>
              </a:path>
            </a:pathLst>
          </a:custGeom>
          <a:blipFill>
            <a:blip r:embed="rId4"/>
            <a:stretch>
              <a:fillRect l="-7518" r="-7518"/>
            </a:stretch>
          </a:blipFill>
        </p:spPr>
      </p:sp>
      <p:sp>
        <p:nvSpPr>
          <p:cNvPr id="9" name="Freeform 9"/>
          <p:cNvSpPr/>
          <p:nvPr/>
        </p:nvSpPr>
        <p:spPr>
          <a:xfrm>
            <a:off x="6753937" y="2449025"/>
            <a:ext cx="3937308" cy="3635496"/>
          </a:xfrm>
          <a:custGeom>
            <a:avLst/>
            <a:gdLst/>
            <a:ahLst/>
            <a:cxnLst/>
            <a:rect l="l" t="t" r="r" b="b"/>
            <a:pathLst>
              <a:path w="3937308" h="3635496">
                <a:moveTo>
                  <a:pt x="0" y="0"/>
                </a:moveTo>
                <a:lnTo>
                  <a:pt x="3937308" y="0"/>
                </a:lnTo>
                <a:lnTo>
                  <a:pt x="3937308" y="3635496"/>
                </a:lnTo>
                <a:lnTo>
                  <a:pt x="0" y="3635496"/>
                </a:lnTo>
                <a:lnTo>
                  <a:pt x="0" y="0"/>
                </a:lnTo>
                <a:close/>
              </a:path>
            </a:pathLst>
          </a:custGeom>
          <a:blipFill>
            <a:blip r:embed="rId5"/>
            <a:stretch>
              <a:fillRect t="-2006" b="-6295"/>
            </a:stretch>
          </a:blipFill>
        </p:spPr>
      </p:sp>
      <p:sp>
        <p:nvSpPr>
          <p:cNvPr id="10" name="Freeform 10"/>
          <p:cNvSpPr/>
          <p:nvPr/>
        </p:nvSpPr>
        <p:spPr>
          <a:xfrm rot="5400000">
            <a:off x="12748014" y="1543453"/>
            <a:ext cx="3635496" cy="5505794"/>
          </a:xfrm>
          <a:custGeom>
            <a:avLst/>
            <a:gdLst/>
            <a:ahLst/>
            <a:cxnLst/>
            <a:rect l="l" t="t" r="r" b="b"/>
            <a:pathLst>
              <a:path w="3635496" h="5505794">
                <a:moveTo>
                  <a:pt x="0" y="0"/>
                </a:moveTo>
                <a:lnTo>
                  <a:pt x="3635495" y="0"/>
                </a:lnTo>
                <a:lnTo>
                  <a:pt x="3635495" y="5505794"/>
                </a:lnTo>
                <a:lnTo>
                  <a:pt x="0" y="5505794"/>
                </a:lnTo>
                <a:lnTo>
                  <a:pt x="0" y="0"/>
                </a:lnTo>
                <a:close/>
              </a:path>
            </a:pathLst>
          </a:custGeom>
          <a:blipFill>
            <a:blip r:embed="rId6"/>
            <a:stretch>
              <a:fillRect l="-13399" r="-7757"/>
            </a:stretch>
          </a:blipFill>
        </p:spPr>
      </p:sp>
      <p:sp>
        <p:nvSpPr>
          <p:cNvPr id="11" name="TextBox 11"/>
          <p:cNvSpPr txBox="1"/>
          <p:nvPr/>
        </p:nvSpPr>
        <p:spPr>
          <a:xfrm>
            <a:off x="2791990" y="-246885"/>
            <a:ext cx="12798619" cy="1614400"/>
          </a:xfrm>
          <a:prstGeom prst="rect">
            <a:avLst/>
          </a:prstGeom>
        </p:spPr>
        <p:txBody>
          <a:bodyPr lIns="0" tIns="0" rIns="0" bIns="0" rtlCol="0" anchor="t">
            <a:spAutoFit/>
          </a:bodyPr>
          <a:lstStyle/>
          <a:p>
            <a:pPr algn="ctr">
              <a:lnSpc>
                <a:spcPts val="13085"/>
              </a:lnSpc>
              <a:spcBef>
                <a:spcPct val="0"/>
              </a:spcBef>
            </a:pPr>
            <a:r>
              <a:rPr lang="en-US" sz="7697" b="1" dirty="0">
                <a:solidFill>
                  <a:srgbClr val="FFFFFF"/>
                </a:solidFill>
                <a:latin typeface="Poppins Bold"/>
                <a:ea typeface="Poppins Bold"/>
                <a:cs typeface="Poppins Bold"/>
                <a:sym typeface="Poppins Bold"/>
              </a:rPr>
              <a:t>AI Based Games</a:t>
            </a:r>
          </a:p>
        </p:txBody>
      </p:sp>
      <p:sp>
        <p:nvSpPr>
          <p:cNvPr id="12" name="TextBox 12"/>
          <p:cNvSpPr txBox="1"/>
          <p:nvPr/>
        </p:nvSpPr>
        <p:spPr>
          <a:xfrm>
            <a:off x="1028700" y="6290328"/>
            <a:ext cx="4743382" cy="2202478"/>
          </a:xfrm>
          <a:prstGeom prst="rect">
            <a:avLst/>
          </a:prstGeom>
        </p:spPr>
        <p:txBody>
          <a:bodyPr lIns="0" tIns="0" rIns="0" bIns="0" rtlCol="0" anchor="t">
            <a:spAutoFit/>
          </a:bodyPr>
          <a:lstStyle/>
          <a:p>
            <a:pPr algn="l">
              <a:lnSpc>
                <a:spcPts val="4386"/>
              </a:lnSpc>
            </a:pPr>
            <a:r>
              <a:rPr lang="en-US" sz="3133">
                <a:solidFill>
                  <a:srgbClr val="FFFFFF"/>
                </a:solidFill>
                <a:latin typeface="Arimo"/>
                <a:ea typeface="Arimo"/>
                <a:cs typeface="Arimo"/>
                <a:sym typeface="Arimo"/>
              </a:rPr>
              <a:t>AI-driven chess game utilizes minimax algorithm for challenging human opponents.</a:t>
            </a:r>
          </a:p>
        </p:txBody>
      </p:sp>
      <p:sp>
        <p:nvSpPr>
          <p:cNvPr id="13" name="TextBox 13"/>
          <p:cNvSpPr txBox="1"/>
          <p:nvPr/>
        </p:nvSpPr>
        <p:spPr>
          <a:xfrm>
            <a:off x="6753937" y="6304598"/>
            <a:ext cx="4265174" cy="2206498"/>
          </a:xfrm>
          <a:prstGeom prst="rect">
            <a:avLst/>
          </a:prstGeom>
        </p:spPr>
        <p:txBody>
          <a:bodyPr lIns="0" tIns="0" rIns="0" bIns="0" rtlCol="0" anchor="t">
            <a:spAutoFit/>
          </a:bodyPr>
          <a:lstStyle/>
          <a:p>
            <a:pPr algn="l">
              <a:lnSpc>
                <a:spcPts val="4382"/>
              </a:lnSpc>
            </a:pPr>
            <a:r>
              <a:rPr lang="en-US" sz="3130">
                <a:solidFill>
                  <a:srgbClr val="FFFFFF"/>
                </a:solidFill>
                <a:latin typeface="Arimo"/>
                <a:ea typeface="Arimo"/>
                <a:cs typeface="Arimo"/>
                <a:sym typeface="Arimo"/>
              </a:rPr>
              <a:t>Minimax algorithm guarantees a strategic, unbeatable Human vs AI Tic-Tac-Toe.</a:t>
            </a:r>
          </a:p>
        </p:txBody>
      </p:sp>
      <p:sp>
        <p:nvSpPr>
          <p:cNvPr id="14" name="TextBox 14"/>
          <p:cNvSpPr txBox="1"/>
          <p:nvPr/>
        </p:nvSpPr>
        <p:spPr>
          <a:xfrm>
            <a:off x="11812864" y="6295073"/>
            <a:ext cx="5904615" cy="1799760"/>
          </a:xfrm>
          <a:prstGeom prst="rect">
            <a:avLst/>
          </a:prstGeom>
        </p:spPr>
        <p:txBody>
          <a:bodyPr lIns="0" tIns="0" rIns="0" bIns="0" rtlCol="0" anchor="t">
            <a:spAutoFit/>
          </a:bodyPr>
          <a:lstStyle/>
          <a:p>
            <a:pPr algn="l">
              <a:lnSpc>
                <a:spcPts val="4750"/>
              </a:lnSpc>
            </a:pPr>
            <a:r>
              <a:rPr lang="en-US" sz="3393">
                <a:solidFill>
                  <a:srgbClr val="FFFFFF"/>
                </a:solidFill>
                <a:latin typeface="Arimo"/>
                <a:ea typeface="Arimo"/>
                <a:cs typeface="Arimo"/>
                <a:sym typeface="Arimo"/>
              </a:rPr>
              <a:t>AI-based maze solver game utilizes BFS for efficient pathfinding.</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56">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1042822" y="3095446"/>
            <a:ext cx="5028625" cy="5028625"/>
            <a:chOff x="0" y="0"/>
            <a:chExt cx="6704833" cy="6704833"/>
          </a:xfrm>
        </p:grpSpPr>
        <p:grpSp>
          <p:nvGrpSpPr>
            <p:cNvPr id="3" name="Group 3"/>
            <p:cNvGrpSpPr/>
            <p:nvPr/>
          </p:nvGrpSpPr>
          <p:grpSpPr>
            <a:xfrm>
              <a:off x="0" y="0"/>
              <a:ext cx="6704833" cy="670483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164876">
                        <a:alpha val="100000"/>
                      </a:srgbClr>
                    </a:gs>
                    <a:gs pos="100000">
                      <a:srgbClr val="3099FA">
                        <a:alpha val="100000"/>
                      </a:srgbClr>
                    </a:gs>
                  </a:gsLst>
                  <a:lin ang="0"/>
                </a:gradFill>
                <a:prstDash val="solid"/>
                <a:miter/>
              </a:ln>
            </p:spPr>
          </p:sp>
          <p:sp>
            <p:nvSpPr>
              <p:cNvPr id="5" name="TextBox 5"/>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393322" y="393322"/>
              <a:ext cx="5918190" cy="591819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64876">
                      <a:alpha val="100000"/>
                    </a:srgbClr>
                  </a:gs>
                  <a:gs pos="100000">
                    <a:srgbClr val="3099FA">
                      <a:alpha val="100000"/>
                    </a:srgbClr>
                  </a:gs>
                </a:gsLst>
                <a:lin ang="0"/>
              </a:gradFill>
            </p:spPr>
          </p:sp>
          <p:sp>
            <p:nvSpPr>
              <p:cNvPr id="8" name="TextBox 8"/>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sp>
        <p:nvSpPr>
          <p:cNvPr id="9" name="Freeform 9"/>
          <p:cNvSpPr/>
          <p:nvPr/>
        </p:nvSpPr>
        <p:spPr>
          <a:xfrm rot="773098" flipH="1">
            <a:off x="11494030" y="3005683"/>
            <a:ext cx="4008251" cy="5557367"/>
          </a:xfrm>
          <a:custGeom>
            <a:avLst/>
            <a:gdLst/>
            <a:ahLst/>
            <a:cxnLst/>
            <a:rect l="l" t="t" r="r" b="b"/>
            <a:pathLst>
              <a:path w="4008251" h="5557367">
                <a:moveTo>
                  <a:pt x="4008251" y="0"/>
                </a:moveTo>
                <a:lnTo>
                  <a:pt x="0" y="0"/>
                </a:lnTo>
                <a:lnTo>
                  <a:pt x="0" y="5557367"/>
                </a:lnTo>
                <a:lnTo>
                  <a:pt x="4008251" y="5557367"/>
                </a:lnTo>
                <a:lnTo>
                  <a:pt x="4008251" y="0"/>
                </a:lnTo>
                <a:close/>
              </a:path>
            </a:pathLst>
          </a:custGeom>
          <a:blipFill>
            <a:blip r:embed="rId2"/>
            <a:stretch>
              <a:fillRect/>
            </a:stretch>
          </a:blipFill>
        </p:spPr>
      </p:sp>
      <p:sp>
        <p:nvSpPr>
          <p:cNvPr id="10" name="TextBox 10"/>
          <p:cNvSpPr txBox="1"/>
          <p:nvPr/>
        </p:nvSpPr>
        <p:spPr>
          <a:xfrm>
            <a:off x="2080611" y="3560660"/>
            <a:ext cx="9074051" cy="1660834"/>
          </a:xfrm>
          <a:prstGeom prst="rect">
            <a:avLst/>
          </a:prstGeom>
        </p:spPr>
        <p:txBody>
          <a:bodyPr lIns="0" tIns="0" rIns="0" bIns="0" rtlCol="0" anchor="t">
            <a:spAutoFit/>
          </a:bodyPr>
          <a:lstStyle/>
          <a:p>
            <a:pPr algn="l">
              <a:lnSpc>
                <a:spcPts val="11958"/>
              </a:lnSpc>
            </a:pPr>
            <a:r>
              <a:rPr lang="en-US" sz="11176" b="1">
                <a:solidFill>
                  <a:srgbClr val="FFFFFF"/>
                </a:solidFill>
                <a:latin typeface="Poppins Bold"/>
                <a:ea typeface="Poppins Bold"/>
                <a:cs typeface="Poppins Bold"/>
                <a:sym typeface="Poppins Bold"/>
              </a:rPr>
              <a:t>Thank You</a:t>
            </a:r>
          </a:p>
        </p:txBody>
      </p:sp>
      <p:sp>
        <p:nvSpPr>
          <p:cNvPr id="11" name="TextBox 11"/>
          <p:cNvSpPr txBox="1"/>
          <p:nvPr/>
        </p:nvSpPr>
        <p:spPr>
          <a:xfrm>
            <a:off x="2276289" y="5311325"/>
            <a:ext cx="9840715" cy="473042"/>
          </a:xfrm>
          <a:prstGeom prst="rect">
            <a:avLst/>
          </a:prstGeom>
        </p:spPr>
        <p:txBody>
          <a:bodyPr lIns="0" tIns="0" rIns="0" bIns="0" rtlCol="0" anchor="t">
            <a:spAutoFit/>
          </a:bodyPr>
          <a:lstStyle/>
          <a:p>
            <a:pPr algn="l">
              <a:lnSpc>
                <a:spcPts val="3910"/>
              </a:lnSpc>
            </a:pPr>
            <a:r>
              <a:rPr lang="en-US" sz="2300" spc="699">
                <a:solidFill>
                  <a:srgbClr val="FFFFFF"/>
                </a:solidFill>
                <a:latin typeface="Poppins"/>
                <a:ea typeface="Poppins"/>
                <a:cs typeface="Poppins"/>
                <a:sym typeface="Poppins"/>
              </a:rPr>
              <a:t>FOR YOUR ATTENTION</a:t>
            </a:r>
          </a:p>
        </p:txBody>
      </p:sp>
      <p:sp>
        <p:nvSpPr>
          <p:cNvPr id="12" name="Freeform 12"/>
          <p:cNvSpPr/>
          <p:nvPr/>
        </p:nvSpPr>
        <p:spPr>
          <a:xfrm>
            <a:off x="6464945" y="7250215"/>
            <a:ext cx="2232546" cy="2232546"/>
          </a:xfrm>
          <a:custGeom>
            <a:avLst/>
            <a:gdLst/>
            <a:ahLst/>
            <a:cxnLst/>
            <a:rect l="l" t="t" r="r" b="b"/>
            <a:pathLst>
              <a:path w="2232546" h="2232546">
                <a:moveTo>
                  <a:pt x="0" y="0"/>
                </a:moveTo>
                <a:lnTo>
                  <a:pt x="2232546" y="0"/>
                </a:lnTo>
                <a:lnTo>
                  <a:pt x="2232546" y="2232546"/>
                </a:lnTo>
                <a:lnTo>
                  <a:pt x="0" y="223254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3" name="Freeform 13"/>
          <p:cNvSpPr/>
          <p:nvPr/>
        </p:nvSpPr>
        <p:spPr>
          <a:xfrm>
            <a:off x="16133211" y="2405681"/>
            <a:ext cx="994760" cy="994760"/>
          </a:xfrm>
          <a:custGeom>
            <a:avLst/>
            <a:gdLst/>
            <a:ahLst/>
            <a:cxnLst/>
            <a:rect l="l" t="t" r="r" b="b"/>
            <a:pathLst>
              <a:path w="994760" h="994760">
                <a:moveTo>
                  <a:pt x="0" y="0"/>
                </a:moveTo>
                <a:lnTo>
                  <a:pt x="994760" y="0"/>
                </a:lnTo>
                <a:lnTo>
                  <a:pt x="994760" y="994760"/>
                </a:lnTo>
                <a:lnTo>
                  <a:pt x="0" y="99476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4" name="Freeform 14"/>
          <p:cNvSpPr/>
          <p:nvPr/>
        </p:nvSpPr>
        <p:spPr>
          <a:xfrm>
            <a:off x="6926467" y="2946039"/>
            <a:ext cx="540358" cy="540358"/>
          </a:xfrm>
          <a:custGeom>
            <a:avLst/>
            <a:gdLst/>
            <a:ahLst/>
            <a:cxnLst/>
            <a:rect l="l" t="t" r="r" b="b"/>
            <a:pathLst>
              <a:path w="540358" h="540358">
                <a:moveTo>
                  <a:pt x="0" y="0"/>
                </a:moveTo>
                <a:lnTo>
                  <a:pt x="540358" y="0"/>
                </a:lnTo>
                <a:lnTo>
                  <a:pt x="540358" y="540358"/>
                </a:lnTo>
                <a:lnTo>
                  <a:pt x="0" y="54035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5" name="Freeform 15"/>
          <p:cNvSpPr/>
          <p:nvPr/>
        </p:nvSpPr>
        <p:spPr>
          <a:xfrm>
            <a:off x="1028700" y="727108"/>
            <a:ext cx="272794" cy="326877"/>
          </a:xfrm>
          <a:custGeom>
            <a:avLst/>
            <a:gdLst/>
            <a:ahLst/>
            <a:cxnLst/>
            <a:rect l="l" t="t" r="r" b="b"/>
            <a:pathLst>
              <a:path w="272794" h="326877">
                <a:moveTo>
                  <a:pt x="0" y="0"/>
                </a:moveTo>
                <a:lnTo>
                  <a:pt x="272794" y="0"/>
                </a:lnTo>
                <a:lnTo>
                  <a:pt x="272794" y="326877"/>
                </a:lnTo>
                <a:lnTo>
                  <a:pt x="0" y="32687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56">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124146" y="5408777"/>
            <a:ext cx="6526475" cy="2610590"/>
            <a:chOff x="0" y="0"/>
            <a:chExt cx="6350000" cy="2540000"/>
          </a:xfrm>
        </p:grpSpPr>
        <p:sp>
          <p:nvSpPr>
            <p:cNvPr id="3" name="Freeform 3"/>
            <p:cNvSpPr/>
            <p:nvPr/>
          </p:nvSpPr>
          <p:spPr>
            <a:xfrm>
              <a:off x="0" y="0"/>
              <a:ext cx="6350000" cy="2540000"/>
            </a:xfrm>
            <a:custGeom>
              <a:avLst/>
              <a:gdLst/>
              <a:ahLst/>
              <a:cxnLst/>
              <a:rect l="l" t="t" r="r" b="b"/>
              <a:pathLst>
                <a:path w="6350000" h="254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2"/>
              <a:stretch>
                <a:fillRect t="-33333" b="-33333"/>
              </a:stretch>
            </a:blipFill>
          </p:spPr>
        </p:sp>
      </p:grpSp>
      <p:sp>
        <p:nvSpPr>
          <p:cNvPr id="4" name="TextBox 4"/>
          <p:cNvSpPr txBox="1"/>
          <p:nvPr/>
        </p:nvSpPr>
        <p:spPr>
          <a:xfrm>
            <a:off x="1301494" y="2554102"/>
            <a:ext cx="8496276" cy="2196365"/>
          </a:xfrm>
          <a:prstGeom prst="rect">
            <a:avLst/>
          </a:prstGeom>
        </p:spPr>
        <p:txBody>
          <a:bodyPr lIns="0" tIns="0" rIns="0" bIns="0" rtlCol="0" anchor="t">
            <a:spAutoFit/>
          </a:bodyPr>
          <a:lstStyle/>
          <a:p>
            <a:pPr algn="just">
              <a:lnSpc>
                <a:spcPts val="4338"/>
              </a:lnSpc>
            </a:pPr>
            <a:r>
              <a:rPr lang="en-US" sz="3099" spc="-89">
                <a:solidFill>
                  <a:srgbClr val="FFFFFF"/>
                </a:solidFill>
                <a:latin typeface="Poppins"/>
                <a:ea typeface="Poppins"/>
                <a:cs typeface="Poppins"/>
                <a:sym typeface="Poppins"/>
              </a:rPr>
              <a:t>Artificial Intelligence is the simulation of human intelligence in machines. The goal is to create agents that can perceive , reason and act effectively in Various environments.</a:t>
            </a:r>
          </a:p>
        </p:txBody>
      </p:sp>
      <p:grpSp>
        <p:nvGrpSpPr>
          <p:cNvPr id="5" name="Group 5"/>
          <p:cNvGrpSpPr/>
          <p:nvPr/>
        </p:nvGrpSpPr>
        <p:grpSpPr>
          <a:xfrm>
            <a:off x="11004633" y="2649352"/>
            <a:ext cx="5645988" cy="2258395"/>
            <a:chOff x="0" y="0"/>
            <a:chExt cx="6350000" cy="2540000"/>
          </a:xfrm>
        </p:grpSpPr>
        <p:sp>
          <p:nvSpPr>
            <p:cNvPr id="6" name="Freeform 6"/>
            <p:cNvSpPr/>
            <p:nvPr/>
          </p:nvSpPr>
          <p:spPr>
            <a:xfrm>
              <a:off x="0" y="0"/>
              <a:ext cx="6350000" cy="2540000"/>
            </a:xfrm>
            <a:custGeom>
              <a:avLst/>
              <a:gdLst/>
              <a:ahLst/>
              <a:cxnLst/>
              <a:rect l="l" t="t" r="r" b="b"/>
              <a:pathLst>
                <a:path w="6350000" h="254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3"/>
              <a:stretch>
                <a:fillRect b="-25000"/>
              </a:stretch>
            </a:blipFill>
          </p:spPr>
        </p:sp>
      </p:grpSp>
      <p:sp>
        <p:nvSpPr>
          <p:cNvPr id="7" name="Freeform 7"/>
          <p:cNvSpPr/>
          <p:nvPr/>
        </p:nvSpPr>
        <p:spPr>
          <a:xfrm>
            <a:off x="5479503" y="7662446"/>
            <a:ext cx="2232546" cy="2232546"/>
          </a:xfrm>
          <a:custGeom>
            <a:avLst/>
            <a:gdLst/>
            <a:ahLst/>
            <a:cxnLst/>
            <a:rect l="l" t="t" r="r" b="b"/>
            <a:pathLst>
              <a:path w="2232546" h="2232546">
                <a:moveTo>
                  <a:pt x="0" y="0"/>
                </a:moveTo>
                <a:lnTo>
                  <a:pt x="2232546" y="0"/>
                </a:lnTo>
                <a:lnTo>
                  <a:pt x="2232546" y="2232545"/>
                </a:lnTo>
                <a:lnTo>
                  <a:pt x="0" y="223254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17127971" y="4192976"/>
            <a:ext cx="557492" cy="557492"/>
          </a:xfrm>
          <a:custGeom>
            <a:avLst/>
            <a:gdLst/>
            <a:ahLst/>
            <a:cxnLst/>
            <a:rect l="l" t="t" r="r" b="b"/>
            <a:pathLst>
              <a:path w="557492" h="557492">
                <a:moveTo>
                  <a:pt x="0" y="0"/>
                </a:moveTo>
                <a:lnTo>
                  <a:pt x="557492" y="0"/>
                </a:lnTo>
                <a:lnTo>
                  <a:pt x="557492" y="557491"/>
                </a:lnTo>
                <a:lnTo>
                  <a:pt x="0" y="55749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1228687" y="2108994"/>
            <a:ext cx="540358" cy="540358"/>
          </a:xfrm>
          <a:custGeom>
            <a:avLst/>
            <a:gdLst/>
            <a:ahLst/>
            <a:cxnLst/>
            <a:rect l="l" t="t" r="r" b="b"/>
            <a:pathLst>
              <a:path w="540358" h="540358">
                <a:moveTo>
                  <a:pt x="0" y="0"/>
                </a:moveTo>
                <a:lnTo>
                  <a:pt x="540358" y="0"/>
                </a:lnTo>
                <a:lnTo>
                  <a:pt x="540358" y="540358"/>
                </a:lnTo>
                <a:lnTo>
                  <a:pt x="0" y="54035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Freeform 13"/>
          <p:cNvSpPr/>
          <p:nvPr/>
        </p:nvSpPr>
        <p:spPr>
          <a:xfrm>
            <a:off x="1028700" y="727108"/>
            <a:ext cx="272794" cy="326877"/>
          </a:xfrm>
          <a:custGeom>
            <a:avLst/>
            <a:gdLst/>
            <a:ahLst/>
            <a:cxnLst/>
            <a:rect l="l" t="t" r="r" b="b"/>
            <a:pathLst>
              <a:path w="272794" h="326877">
                <a:moveTo>
                  <a:pt x="0" y="0"/>
                </a:moveTo>
                <a:lnTo>
                  <a:pt x="272794" y="0"/>
                </a:lnTo>
                <a:lnTo>
                  <a:pt x="272794" y="326877"/>
                </a:lnTo>
                <a:lnTo>
                  <a:pt x="0" y="32687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5" name="TextBox 15"/>
          <p:cNvSpPr txBox="1"/>
          <p:nvPr/>
        </p:nvSpPr>
        <p:spPr>
          <a:xfrm>
            <a:off x="-860179" y="-22794"/>
            <a:ext cx="19148179" cy="1499803"/>
          </a:xfrm>
          <a:prstGeom prst="rect">
            <a:avLst/>
          </a:prstGeom>
        </p:spPr>
        <p:txBody>
          <a:bodyPr lIns="0" tIns="0" rIns="0" bIns="0" rtlCol="0" anchor="t">
            <a:spAutoFit/>
          </a:bodyPr>
          <a:lstStyle/>
          <a:p>
            <a:pPr algn="ctr">
              <a:lnSpc>
                <a:spcPts val="12122"/>
              </a:lnSpc>
              <a:spcBef>
                <a:spcPct val="0"/>
              </a:spcBef>
            </a:pPr>
            <a:r>
              <a:rPr lang="en-US" sz="7131" b="1" dirty="0">
                <a:solidFill>
                  <a:srgbClr val="FFFFFF"/>
                </a:solidFill>
                <a:latin typeface="Poppins Bold"/>
                <a:ea typeface="Poppins Bold"/>
                <a:cs typeface="Poppins Bold"/>
                <a:sym typeface="Poppins Bold"/>
              </a:rPr>
              <a:t>Welcome to the AI World</a:t>
            </a:r>
          </a:p>
        </p:txBody>
      </p:sp>
      <p:sp>
        <p:nvSpPr>
          <p:cNvPr id="16" name="TextBox 16"/>
          <p:cNvSpPr txBox="1"/>
          <p:nvPr/>
        </p:nvSpPr>
        <p:spPr>
          <a:xfrm>
            <a:off x="2221081" y="5436267"/>
            <a:ext cx="3418919" cy="1015973"/>
          </a:xfrm>
          <a:prstGeom prst="rect">
            <a:avLst/>
          </a:prstGeom>
        </p:spPr>
        <p:txBody>
          <a:bodyPr lIns="0" tIns="0" rIns="0" bIns="0" rtlCol="0" anchor="t">
            <a:spAutoFit/>
          </a:bodyPr>
          <a:lstStyle/>
          <a:p>
            <a:pPr algn="ctr">
              <a:lnSpc>
                <a:spcPts val="8245"/>
              </a:lnSpc>
              <a:spcBef>
                <a:spcPct val="0"/>
              </a:spcBef>
            </a:pPr>
            <a:r>
              <a:rPr lang="en-US" sz="4850" b="1">
                <a:solidFill>
                  <a:srgbClr val="FFFFFF"/>
                </a:solidFill>
                <a:latin typeface="Poppins Bold"/>
                <a:ea typeface="Poppins Bold"/>
                <a:cs typeface="Poppins Bold"/>
                <a:sym typeface="Poppins Bold"/>
              </a:rPr>
              <a:t>AI Agents</a:t>
            </a:r>
          </a:p>
        </p:txBody>
      </p:sp>
      <p:sp>
        <p:nvSpPr>
          <p:cNvPr id="17" name="TextBox 17"/>
          <p:cNvSpPr txBox="1"/>
          <p:nvPr/>
        </p:nvSpPr>
        <p:spPr>
          <a:xfrm>
            <a:off x="1165097" y="6542622"/>
            <a:ext cx="8632673" cy="1818828"/>
          </a:xfrm>
          <a:prstGeom prst="rect">
            <a:avLst/>
          </a:prstGeom>
        </p:spPr>
        <p:txBody>
          <a:bodyPr lIns="0" tIns="0" rIns="0" bIns="0" rtlCol="0" anchor="t">
            <a:spAutoFit/>
          </a:bodyPr>
          <a:lstStyle/>
          <a:p>
            <a:pPr algn="just">
              <a:lnSpc>
                <a:spcPts val="4856"/>
              </a:lnSpc>
              <a:spcBef>
                <a:spcPct val="0"/>
              </a:spcBef>
            </a:pPr>
            <a:r>
              <a:rPr lang="en-US" sz="2857" spc="-119">
                <a:solidFill>
                  <a:srgbClr val="FFFFFF"/>
                </a:solidFill>
                <a:latin typeface="Poppins"/>
                <a:ea typeface="Poppins"/>
                <a:cs typeface="Poppins"/>
                <a:sym typeface="Poppins"/>
              </a:rPr>
              <a:t>An AI agent interacts with its environment through sensors and actuators,enabling it to perform tasks based on perceived information.</a:t>
            </a:r>
          </a:p>
        </p:txBody>
      </p:sp>
      <p:sp>
        <p:nvSpPr>
          <p:cNvPr id="18" name="Freeform 18"/>
          <p:cNvSpPr/>
          <p:nvPr/>
        </p:nvSpPr>
        <p:spPr>
          <a:xfrm>
            <a:off x="12829892" y="8762264"/>
            <a:ext cx="557492" cy="557492"/>
          </a:xfrm>
          <a:custGeom>
            <a:avLst/>
            <a:gdLst/>
            <a:ahLst/>
            <a:cxnLst/>
            <a:rect l="l" t="t" r="r" b="b"/>
            <a:pathLst>
              <a:path w="557492" h="557492">
                <a:moveTo>
                  <a:pt x="0" y="0"/>
                </a:moveTo>
                <a:lnTo>
                  <a:pt x="557491" y="0"/>
                </a:lnTo>
                <a:lnTo>
                  <a:pt x="557491" y="557492"/>
                </a:lnTo>
                <a:lnTo>
                  <a:pt x="0" y="55749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56">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89069" y="1751673"/>
            <a:ext cx="1952055" cy="3904111"/>
            <a:chOff x="0" y="0"/>
            <a:chExt cx="3175000" cy="6350000"/>
          </a:xfrm>
        </p:grpSpPr>
        <p:sp>
          <p:nvSpPr>
            <p:cNvPr id="3" name="Freeform 3"/>
            <p:cNvSpPr/>
            <p:nvPr/>
          </p:nvSpPr>
          <p:spPr>
            <a:xfrm flipH="1">
              <a:off x="0" y="0"/>
              <a:ext cx="3175000" cy="6350000"/>
            </a:xfrm>
            <a:custGeom>
              <a:avLst/>
              <a:gdLst/>
              <a:ahLst/>
              <a:cxnLst/>
              <a:rect l="l" t="t" r="r" b="b"/>
              <a:pathLst>
                <a:path w="3175000" h="6350000">
                  <a:moveTo>
                    <a:pt x="508000" y="6350000"/>
                  </a:moveTo>
                  <a:lnTo>
                    <a:pt x="2667000" y="6350000"/>
                  </a:lnTo>
                  <a:cubicBezTo>
                    <a:pt x="2947670" y="6350000"/>
                    <a:pt x="3175000" y="6122670"/>
                    <a:pt x="3175000" y="5842000"/>
                  </a:cubicBezTo>
                  <a:lnTo>
                    <a:pt x="3175000" y="508000"/>
                  </a:lnTo>
                  <a:cubicBezTo>
                    <a:pt x="3175000" y="227330"/>
                    <a:pt x="2947670" y="0"/>
                    <a:pt x="2667000" y="0"/>
                  </a:cubicBezTo>
                  <a:lnTo>
                    <a:pt x="508000" y="0"/>
                  </a:lnTo>
                  <a:cubicBezTo>
                    <a:pt x="227330" y="0"/>
                    <a:pt x="0" y="227330"/>
                    <a:pt x="0" y="508000"/>
                  </a:cubicBezTo>
                  <a:lnTo>
                    <a:pt x="0" y="5842000"/>
                  </a:lnTo>
                  <a:cubicBezTo>
                    <a:pt x="0" y="6122670"/>
                    <a:pt x="227330" y="6350000"/>
                    <a:pt x="508000" y="6350000"/>
                  </a:cubicBezTo>
                  <a:close/>
                </a:path>
              </a:pathLst>
            </a:custGeom>
            <a:blipFill>
              <a:blip r:embed="rId2"/>
              <a:stretch>
                <a:fillRect l="-16500" r="-16500"/>
              </a:stretch>
            </a:blipFill>
          </p:spPr>
        </p:sp>
      </p:grpSp>
      <p:grpSp>
        <p:nvGrpSpPr>
          <p:cNvPr id="4" name="Group 4"/>
          <p:cNvGrpSpPr/>
          <p:nvPr/>
        </p:nvGrpSpPr>
        <p:grpSpPr>
          <a:xfrm>
            <a:off x="1678697" y="5008249"/>
            <a:ext cx="1973563" cy="3947127"/>
            <a:chOff x="0" y="0"/>
            <a:chExt cx="3175000" cy="6350000"/>
          </a:xfrm>
        </p:grpSpPr>
        <p:sp>
          <p:nvSpPr>
            <p:cNvPr id="5" name="Freeform 5"/>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3"/>
              <a:stretch>
                <a:fillRect l="-16500" r="-16500"/>
              </a:stretch>
            </a:blipFill>
          </p:spPr>
        </p:sp>
      </p:grpSp>
      <p:sp>
        <p:nvSpPr>
          <p:cNvPr id="6" name="Freeform 6"/>
          <p:cNvSpPr/>
          <p:nvPr/>
        </p:nvSpPr>
        <p:spPr>
          <a:xfrm>
            <a:off x="11781932" y="6981812"/>
            <a:ext cx="2232546" cy="2232546"/>
          </a:xfrm>
          <a:custGeom>
            <a:avLst/>
            <a:gdLst/>
            <a:ahLst/>
            <a:cxnLst/>
            <a:rect l="l" t="t" r="r" b="b"/>
            <a:pathLst>
              <a:path w="2232546" h="2232546">
                <a:moveTo>
                  <a:pt x="0" y="0"/>
                </a:moveTo>
                <a:lnTo>
                  <a:pt x="2232546" y="0"/>
                </a:lnTo>
                <a:lnTo>
                  <a:pt x="2232546" y="2232546"/>
                </a:lnTo>
                <a:lnTo>
                  <a:pt x="0" y="223254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4895984" y="2708968"/>
            <a:ext cx="994760" cy="994760"/>
          </a:xfrm>
          <a:custGeom>
            <a:avLst/>
            <a:gdLst/>
            <a:ahLst/>
            <a:cxnLst/>
            <a:rect l="l" t="t" r="r" b="b"/>
            <a:pathLst>
              <a:path w="994760" h="994760">
                <a:moveTo>
                  <a:pt x="0" y="0"/>
                </a:moveTo>
                <a:lnTo>
                  <a:pt x="994760" y="0"/>
                </a:lnTo>
                <a:lnTo>
                  <a:pt x="994760" y="994761"/>
                </a:lnTo>
                <a:lnTo>
                  <a:pt x="0" y="99476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6055419" y="2708968"/>
            <a:ext cx="540358" cy="540358"/>
          </a:xfrm>
          <a:custGeom>
            <a:avLst/>
            <a:gdLst/>
            <a:ahLst/>
            <a:cxnLst/>
            <a:rect l="l" t="t" r="r" b="b"/>
            <a:pathLst>
              <a:path w="540358" h="540358">
                <a:moveTo>
                  <a:pt x="0" y="0"/>
                </a:moveTo>
                <a:lnTo>
                  <a:pt x="540357" y="0"/>
                </a:lnTo>
                <a:lnTo>
                  <a:pt x="540357" y="540358"/>
                </a:lnTo>
                <a:lnTo>
                  <a:pt x="0" y="54035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1028700" y="727108"/>
            <a:ext cx="272794" cy="326877"/>
          </a:xfrm>
          <a:custGeom>
            <a:avLst/>
            <a:gdLst/>
            <a:ahLst/>
            <a:cxnLst/>
            <a:rect l="l" t="t" r="r" b="b"/>
            <a:pathLst>
              <a:path w="272794" h="326877">
                <a:moveTo>
                  <a:pt x="0" y="0"/>
                </a:moveTo>
                <a:lnTo>
                  <a:pt x="272794" y="0"/>
                </a:lnTo>
                <a:lnTo>
                  <a:pt x="272794" y="326877"/>
                </a:lnTo>
                <a:lnTo>
                  <a:pt x="0" y="32687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3" name="TextBox 13"/>
          <p:cNvSpPr txBox="1"/>
          <p:nvPr/>
        </p:nvSpPr>
        <p:spPr>
          <a:xfrm>
            <a:off x="1289391" y="144616"/>
            <a:ext cx="15361230" cy="1293175"/>
          </a:xfrm>
          <a:prstGeom prst="rect">
            <a:avLst/>
          </a:prstGeom>
        </p:spPr>
        <p:txBody>
          <a:bodyPr lIns="0" tIns="0" rIns="0" bIns="0" rtlCol="0" anchor="t">
            <a:spAutoFit/>
          </a:bodyPr>
          <a:lstStyle/>
          <a:p>
            <a:pPr algn="ctr">
              <a:lnSpc>
                <a:spcPts val="10097"/>
              </a:lnSpc>
              <a:spcBef>
                <a:spcPct val="0"/>
              </a:spcBef>
            </a:pPr>
            <a:r>
              <a:rPr lang="en-US" sz="7212" b="1">
                <a:solidFill>
                  <a:srgbClr val="FFFFFF"/>
                </a:solidFill>
                <a:latin typeface="Poppins Bold"/>
                <a:ea typeface="Poppins Bold"/>
                <a:cs typeface="Poppins Bold"/>
                <a:sym typeface="Poppins Bold"/>
              </a:rPr>
              <a:t>Problem Solving</a:t>
            </a:r>
          </a:p>
        </p:txBody>
      </p:sp>
      <p:sp>
        <p:nvSpPr>
          <p:cNvPr id="14" name="TextBox 14"/>
          <p:cNvSpPr txBox="1"/>
          <p:nvPr/>
        </p:nvSpPr>
        <p:spPr>
          <a:xfrm>
            <a:off x="4168636" y="3187643"/>
            <a:ext cx="6047068" cy="937951"/>
          </a:xfrm>
          <a:prstGeom prst="rect">
            <a:avLst/>
          </a:prstGeom>
        </p:spPr>
        <p:txBody>
          <a:bodyPr lIns="0" tIns="0" rIns="0" bIns="0" rtlCol="0" anchor="t">
            <a:spAutoFit/>
          </a:bodyPr>
          <a:lstStyle/>
          <a:p>
            <a:pPr algn="ctr">
              <a:lnSpc>
                <a:spcPts val="7784"/>
              </a:lnSpc>
              <a:spcBef>
                <a:spcPct val="0"/>
              </a:spcBef>
            </a:pPr>
            <a:r>
              <a:rPr lang="en-US" sz="4579" b="1">
                <a:solidFill>
                  <a:srgbClr val="FFFFFF"/>
                </a:solidFill>
                <a:latin typeface="Poppins Bold"/>
                <a:ea typeface="Poppins Bold"/>
                <a:cs typeface="Poppins Bold"/>
                <a:sym typeface="Poppins Bold"/>
              </a:rPr>
              <a:t>State-Space Search</a:t>
            </a:r>
          </a:p>
        </p:txBody>
      </p:sp>
      <p:sp>
        <p:nvSpPr>
          <p:cNvPr id="15" name="TextBox 15"/>
          <p:cNvSpPr txBox="1"/>
          <p:nvPr/>
        </p:nvSpPr>
        <p:spPr>
          <a:xfrm>
            <a:off x="4168636" y="4325707"/>
            <a:ext cx="6047068" cy="3311918"/>
          </a:xfrm>
          <a:prstGeom prst="rect">
            <a:avLst/>
          </a:prstGeom>
        </p:spPr>
        <p:txBody>
          <a:bodyPr lIns="0" tIns="0" rIns="0" bIns="0" rtlCol="0" anchor="t">
            <a:spAutoFit/>
          </a:bodyPr>
          <a:lstStyle/>
          <a:p>
            <a:pPr algn="l">
              <a:lnSpc>
                <a:spcPts val="4353"/>
              </a:lnSpc>
            </a:pPr>
            <a:r>
              <a:rPr lang="en-US" sz="3109">
                <a:solidFill>
                  <a:srgbClr val="FFFFFF"/>
                </a:solidFill>
                <a:latin typeface="Arimo"/>
                <a:ea typeface="Arimo"/>
                <a:cs typeface="Arimo"/>
                <a:sym typeface="Arimo"/>
              </a:rPr>
              <a:t>State space search is an algorithmic process of exploring a set of all possible states and transitions in a problem domain to find a solution path from an initial state to a goal state.</a:t>
            </a:r>
          </a:p>
        </p:txBody>
      </p:sp>
      <p:sp>
        <p:nvSpPr>
          <p:cNvPr id="16" name="TextBox 16"/>
          <p:cNvSpPr txBox="1"/>
          <p:nvPr/>
        </p:nvSpPr>
        <p:spPr>
          <a:xfrm>
            <a:off x="10876102" y="3178118"/>
            <a:ext cx="6972847" cy="927571"/>
          </a:xfrm>
          <a:prstGeom prst="rect">
            <a:avLst/>
          </a:prstGeom>
        </p:spPr>
        <p:txBody>
          <a:bodyPr lIns="0" tIns="0" rIns="0" bIns="0" rtlCol="0" anchor="t">
            <a:spAutoFit/>
          </a:bodyPr>
          <a:lstStyle/>
          <a:p>
            <a:pPr algn="ctr">
              <a:lnSpc>
                <a:spcPts val="7583"/>
              </a:lnSpc>
              <a:spcBef>
                <a:spcPct val="0"/>
              </a:spcBef>
            </a:pPr>
            <a:r>
              <a:rPr lang="en-US" sz="4460" b="1">
                <a:solidFill>
                  <a:srgbClr val="FFFFFF"/>
                </a:solidFill>
                <a:latin typeface="Poppins Bold"/>
                <a:ea typeface="Poppins Bold"/>
                <a:cs typeface="Poppins Bold"/>
                <a:sym typeface="Poppins Bold"/>
              </a:rPr>
              <a:t>Well-Defined Problems</a:t>
            </a:r>
          </a:p>
        </p:txBody>
      </p:sp>
      <p:sp>
        <p:nvSpPr>
          <p:cNvPr id="17" name="TextBox 17"/>
          <p:cNvSpPr txBox="1"/>
          <p:nvPr/>
        </p:nvSpPr>
        <p:spPr>
          <a:xfrm>
            <a:off x="11017180" y="4239982"/>
            <a:ext cx="6690691" cy="2465518"/>
          </a:xfrm>
          <a:prstGeom prst="rect">
            <a:avLst/>
          </a:prstGeom>
        </p:spPr>
        <p:txBody>
          <a:bodyPr lIns="0" tIns="0" rIns="0" bIns="0" rtlCol="0" anchor="t">
            <a:spAutoFit/>
          </a:bodyPr>
          <a:lstStyle/>
          <a:p>
            <a:pPr algn="ctr">
              <a:lnSpc>
                <a:spcPts val="4918"/>
              </a:lnSpc>
              <a:spcBef>
                <a:spcPct val="0"/>
              </a:spcBef>
            </a:pPr>
            <a:r>
              <a:rPr lang="en-US" sz="2893">
                <a:solidFill>
                  <a:srgbClr val="FFFFFF"/>
                </a:solidFill>
                <a:latin typeface="Poppins"/>
                <a:ea typeface="Poppins"/>
                <a:cs typeface="Poppins"/>
                <a:sym typeface="Poppins"/>
              </a:rPr>
              <a:t>Clear Parameters including initial states, goal state, and operators aid AI in systematically navigating through potential solutions.</a:t>
            </a:r>
          </a:p>
        </p:txBody>
      </p:sp>
      <p:sp>
        <p:nvSpPr>
          <p:cNvPr id="18" name="Freeform 18"/>
          <p:cNvSpPr/>
          <p:nvPr/>
        </p:nvSpPr>
        <p:spPr>
          <a:xfrm>
            <a:off x="2657500" y="3283063"/>
            <a:ext cx="994760" cy="994760"/>
          </a:xfrm>
          <a:custGeom>
            <a:avLst/>
            <a:gdLst/>
            <a:ahLst/>
            <a:cxnLst/>
            <a:rect l="l" t="t" r="r" b="b"/>
            <a:pathLst>
              <a:path w="994760" h="994760">
                <a:moveTo>
                  <a:pt x="0" y="0"/>
                </a:moveTo>
                <a:lnTo>
                  <a:pt x="994761" y="0"/>
                </a:lnTo>
                <a:lnTo>
                  <a:pt x="994761" y="994761"/>
                </a:lnTo>
                <a:lnTo>
                  <a:pt x="0" y="99476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Freeform 19"/>
          <p:cNvSpPr/>
          <p:nvPr/>
        </p:nvSpPr>
        <p:spPr>
          <a:xfrm>
            <a:off x="5515061" y="9258300"/>
            <a:ext cx="540358" cy="540358"/>
          </a:xfrm>
          <a:custGeom>
            <a:avLst/>
            <a:gdLst/>
            <a:ahLst/>
            <a:cxnLst/>
            <a:rect l="l" t="t" r="r" b="b"/>
            <a:pathLst>
              <a:path w="540358" h="540358">
                <a:moveTo>
                  <a:pt x="0" y="0"/>
                </a:moveTo>
                <a:lnTo>
                  <a:pt x="540358" y="0"/>
                </a:lnTo>
                <a:lnTo>
                  <a:pt x="540358" y="540358"/>
                </a:lnTo>
                <a:lnTo>
                  <a:pt x="0" y="54035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0" name="Freeform 20"/>
          <p:cNvSpPr/>
          <p:nvPr/>
        </p:nvSpPr>
        <p:spPr>
          <a:xfrm>
            <a:off x="294631" y="8370067"/>
            <a:ext cx="994760" cy="994760"/>
          </a:xfrm>
          <a:custGeom>
            <a:avLst/>
            <a:gdLst/>
            <a:ahLst/>
            <a:cxnLst/>
            <a:rect l="l" t="t" r="r" b="b"/>
            <a:pathLst>
              <a:path w="994760" h="994760">
                <a:moveTo>
                  <a:pt x="0" y="0"/>
                </a:moveTo>
                <a:lnTo>
                  <a:pt x="994760" y="0"/>
                </a:lnTo>
                <a:lnTo>
                  <a:pt x="994760" y="994761"/>
                </a:lnTo>
                <a:lnTo>
                  <a:pt x="0" y="99476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56">
                <a:alpha val="100000"/>
              </a:srgbClr>
            </a:gs>
          </a:gsLst>
          <a:lin ang="0"/>
        </a:gradFill>
        <a:effectLst/>
      </p:bgPr>
    </p:bg>
    <p:spTree>
      <p:nvGrpSpPr>
        <p:cNvPr id="1" name=""/>
        <p:cNvGrpSpPr/>
        <p:nvPr/>
      </p:nvGrpSpPr>
      <p:grpSpPr>
        <a:xfrm>
          <a:off x="0" y="0"/>
          <a:ext cx="0" cy="0"/>
          <a:chOff x="0" y="0"/>
          <a:chExt cx="0" cy="0"/>
        </a:xfrm>
      </p:grpSpPr>
      <p:sp>
        <p:nvSpPr>
          <p:cNvPr id="5" name="Freeform 5"/>
          <p:cNvSpPr/>
          <p:nvPr/>
        </p:nvSpPr>
        <p:spPr>
          <a:xfrm>
            <a:off x="1028700" y="727108"/>
            <a:ext cx="272794" cy="326877"/>
          </a:xfrm>
          <a:custGeom>
            <a:avLst/>
            <a:gdLst/>
            <a:ahLst/>
            <a:cxnLst/>
            <a:rect l="l" t="t" r="r" b="b"/>
            <a:pathLst>
              <a:path w="272794" h="326877">
                <a:moveTo>
                  <a:pt x="0" y="0"/>
                </a:moveTo>
                <a:lnTo>
                  <a:pt x="272794" y="0"/>
                </a:lnTo>
                <a:lnTo>
                  <a:pt x="272794" y="326877"/>
                </a:lnTo>
                <a:lnTo>
                  <a:pt x="0" y="32687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3682051" y="-55604"/>
            <a:ext cx="11244803" cy="1482726"/>
          </a:xfrm>
          <a:prstGeom prst="rect">
            <a:avLst/>
          </a:prstGeom>
        </p:spPr>
        <p:txBody>
          <a:bodyPr lIns="0" tIns="0" rIns="0" bIns="0" rtlCol="0" anchor="t">
            <a:spAutoFit/>
          </a:bodyPr>
          <a:lstStyle/>
          <a:p>
            <a:pPr algn="ctr">
              <a:lnSpc>
                <a:spcPts val="12069"/>
              </a:lnSpc>
              <a:spcBef>
                <a:spcPct val="0"/>
              </a:spcBef>
            </a:pPr>
            <a:r>
              <a:rPr lang="en-US" sz="7099" b="1">
                <a:solidFill>
                  <a:srgbClr val="FFFFFF"/>
                </a:solidFill>
                <a:latin typeface="Poppins Bold"/>
                <a:ea typeface="Poppins Bold"/>
                <a:cs typeface="Poppins Bold"/>
                <a:sym typeface="Poppins Bold"/>
              </a:rPr>
              <a:t>Uninformed Search</a:t>
            </a:r>
          </a:p>
        </p:txBody>
      </p:sp>
      <p:sp>
        <p:nvSpPr>
          <p:cNvPr id="7" name="TextBox 7"/>
          <p:cNvSpPr txBox="1"/>
          <p:nvPr/>
        </p:nvSpPr>
        <p:spPr>
          <a:xfrm>
            <a:off x="1165097" y="3000064"/>
            <a:ext cx="3241333" cy="1487779"/>
          </a:xfrm>
          <a:prstGeom prst="rect">
            <a:avLst/>
          </a:prstGeom>
        </p:spPr>
        <p:txBody>
          <a:bodyPr lIns="0" tIns="0" rIns="0" bIns="0" rtlCol="0" anchor="t">
            <a:spAutoFit/>
          </a:bodyPr>
          <a:lstStyle/>
          <a:p>
            <a:pPr algn="ctr">
              <a:lnSpc>
                <a:spcPts val="12189"/>
              </a:lnSpc>
              <a:spcBef>
                <a:spcPct val="0"/>
              </a:spcBef>
            </a:pPr>
            <a:r>
              <a:rPr lang="en-US" sz="7170" b="1">
                <a:solidFill>
                  <a:srgbClr val="FFFFFF"/>
                </a:solidFill>
                <a:latin typeface="Poppins Bold"/>
                <a:ea typeface="Poppins Bold"/>
                <a:cs typeface="Poppins Bold"/>
                <a:sym typeface="Poppins Bold"/>
              </a:rPr>
              <a:t>BFS</a:t>
            </a:r>
          </a:p>
        </p:txBody>
      </p:sp>
      <p:sp>
        <p:nvSpPr>
          <p:cNvPr id="8" name="TextBox 8"/>
          <p:cNvSpPr txBox="1"/>
          <p:nvPr/>
        </p:nvSpPr>
        <p:spPr>
          <a:xfrm>
            <a:off x="770369" y="4852572"/>
            <a:ext cx="5345941" cy="2574941"/>
          </a:xfrm>
          <a:prstGeom prst="rect">
            <a:avLst/>
          </a:prstGeom>
        </p:spPr>
        <p:txBody>
          <a:bodyPr lIns="0" tIns="0" rIns="0" bIns="0" rtlCol="0" anchor="t">
            <a:spAutoFit/>
          </a:bodyPr>
          <a:lstStyle/>
          <a:p>
            <a:pPr algn="l">
              <a:lnSpc>
                <a:spcPts val="5115"/>
              </a:lnSpc>
            </a:pPr>
            <a:r>
              <a:rPr lang="en-US" sz="3654">
                <a:solidFill>
                  <a:srgbClr val="FFFFFF"/>
                </a:solidFill>
                <a:latin typeface="Arimo"/>
                <a:ea typeface="Arimo"/>
                <a:cs typeface="Arimo"/>
                <a:sym typeface="Arimo"/>
              </a:rPr>
              <a:t>Breadth-first search explores graph layers systematically, ensuring level-order traversal.</a:t>
            </a:r>
          </a:p>
        </p:txBody>
      </p:sp>
      <p:sp>
        <p:nvSpPr>
          <p:cNvPr id="9" name="TextBox 9"/>
          <p:cNvSpPr txBox="1"/>
          <p:nvPr/>
        </p:nvSpPr>
        <p:spPr>
          <a:xfrm>
            <a:off x="7931265" y="3000064"/>
            <a:ext cx="2355735" cy="1564531"/>
          </a:xfrm>
          <a:prstGeom prst="rect">
            <a:avLst/>
          </a:prstGeom>
        </p:spPr>
        <p:txBody>
          <a:bodyPr wrap="square" lIns="0" tIns="0" rIns="0" bIns="0" rtlCol="0" anchor="t">
            <a:spAutoFit/>
          </a:bodyPr>
          <a:lstStyle/>
          <a:p>
            <a:pPr algn="ctr">
              <a:lnSpc>
                <a:spcPts val="12188"/>
              </a:lnSpc>
              <a:spcBef>
                <a:spcPct val="0"/>
              </a:spcBef>
            </a:pPr>
            <a:r>
              <a:rPr lang="en-US" sz="7169" b="1" dirty="0" smtClean="0">
                <a:solidFill>
                  <a:srgbClr val="FFFFFF"/>
                </a:solidFill>
                <a:latin typeface="Poppins Bold"/>
                <a:ea typeface="Poppins Bold"/>
                <a:cs typeface="Poppins Bold"/>
                <a:sym typeface="Poppins Bold"/>
              </a:rPr>
              <a:t>DFS</a:t>
            </a:r>
            <a:endParaRPr lang="en-US" sz="7169" b="1" dirty="0">
              <a:solidFill>
                <a:srgbClr val="FFFFFF"/>
              </a:solidFill>
              <a:latin typeface="Poppins Bold"/>
              <a:ea typeface="Poppins Bold"/>
              <a:cs typeface="Poppins Bold"/>
              <a:sym typeface="Poppins Bold"/>
            </a:endParaRPr>
          </a:p>
        </p:txBody>
      </p:sp>
      <p:sp>
        <p:nvSpPr>
          <p:cNvPr id="10" name="TextBox 10"/>
          <p:cNvSpPr txBox="1"/>
          <p:nvPr/>
        </p:nvSpPr>
        <p:spPr>
          <a:xfrm>
            <a:off x="6281099" y="4852572"/>
            <a:ext cx="6046707" cy="1945640"/>
          </a:xfrm>
          <a:prstGeom prst="rect">
            <a:avLst/>
          </a:prstGeom>
        </p:spPr>
        <p:txBody>
          <a:bodyPr lIns="0" tIns="0" rIns="0" bIns="0" rtlCol="0" anchor="t">
            <a:spAutoFit/>
          </a:bodyPr>
          <a:lstStyle/>
          <a:p>
            <a:pPr algn="l">
              <a:lnSpc>
                <a:spcPts val="5110"/>
              </a:lnSpc>
            </a:pPr>
            <a:r>
              <a:rPr lang="en-US" sz="3650" b="1" dirty="0">
                <a:solidFill>
                  <a:srgbClr val="FFFFFF"/>
                </a:solidFill>
                <a:latin typeface="Arimo Bold"/>
                <a:ea typeface="Arimo Bold"/>
                <a:cs typeface="Arimo Bold"/>
                <a:sym typeface="Arimo Bold"/>
              </a:rPr>
              <a:t>Efficient </a:t>
            </a:r>
            <a:r>
              <a:rPr lang="en-US" sz="3650" b="1" dirty="0" smtClean="0">
                <a:solidFill>
                  <a:srgbClr val="FFFFFF"/>
                </a:solidFill>
                <a:latin typeface="Arimo Bold"/>
                <a:ea typeface="Arimo Bold"/>
                <a:cs typeface="Arimo Bold"/>
                <a:sym typeface="Arimo Bold"/>
              </a:rPr>
              <a:t>algorithm exploring </a:t>
            </a:r>
            <a:r>
              <a:rPr lang="en-US" sz="3650" b="1" dirty="0">
                <a:solidFill>
                  <a:srgbClr val="FFFFFF"/>
                </a:solidFill>
                <a:latin typeface="Arimo Bold"/>
                <a:ea typeface="Arimo Bold"/>
                <a:cs typeface="Arimo Bold"/>
                <a:sym typeface="Arimo Bold"/>
              </a:rPr>
              <a:t>tree/graph by visiting nodes deeply.</a:t>
            </a:r>
          </a:p>
        </p:txBody>
      </p:sp>
      <p:sp>
        <p:nvSpPr>
          <p:cNvPr id="11" name="TextBox 11"/>
          <p:cNvSpPr txBox="1"/>
          <p:nvPr/>
        </p:nvSpPr>
        <p:spPr>
          <a:xfrm>
            <a:off x="14098626" y="3000064"/>
            <a:ext cx="2208174" cy="1564531"/>
          </a:xfrm>
          <a:prstGeom prst="rect">
            <a:avLst/>
          </a:prstGeom>
        </p:spPr>
        <p:txBody>
          <a:bodyPr wrap="square" lIns="0" tIns="0" rIns="0" bIns="0" rtlCol="0" anchor="t">
            <a:spAutoFit/>
          </a:bodyPr>
          <a:lstStyle/>
          <a:p>
            <a:pPr algn="ctr">
              <a:lnSpc>
                <a:spcPts val="12188"/>
              </a:lnSpc>
              <a:spcBef>
                <a:spcPct val="0"/>
              </a:spcBef>
            </a:pPr>
            <a:r>
              <a:rPr lang="en-US" sz="7169" b="1" dirty="0" smtClean="0">
                <a:solidFill>
                  <a:srgbClr val="FFFFFF"/>
                </a:solidFill>
                <a:latin typeface="Poppins Bold"/>
                <a:ea typeface="Poppins Bold"/>
                <a:cs typeface="Poppins Bold"/>
                <a:sym typeface="Poppins Bold"/>
              </a:rPr>
              <a:t>DLS</a:t>
            </a:r>
            <a:endParaRPr lang="en-US" sz="7169" b="1" dirty="0">
              <a:solidFill>
                <a:srgbClr val="FFFFFF"/>
              </a:solidFill>
              <a:latin typeface="Poppins Bold"/>
              <a:ea typeface="Poppins Bold"/>
              <a:cs typeface="Poppins Bold"/>
              <a:sym typeface="Poppins Bold"/>
            </a:endParaRPr>
          </a:p>
        </p:txBody>
      </p:sp>
      <p:sp>
        <p:nvSpPr>
          <p:cNvPr id="12" name="TextBox 12"/>
          <p:cNvSpPr txBox="1"/>
          <p:nvPr/>
        </p:nvSpPr>
        <p:spPr>
          <a:xfrm>
            <a:off x="12197888" y="4852572"/>
            <a:ext cx="6090112" cy="1945640"/>
          </a:xfrm>
          <a:prstGeom prst="rect">
            <a:avLst/>
          </a:prstGeom>
        </p:spPr>
        <p:txBody>
          <a:bodyPr lIns="0" tIns="0" rIns="0" bIns="0" rtlCol="0" anchor="t">
            <a:spAutoFit/>
          </a:bodyPr>
          <a:lstStyle/>
          <a:p>
            <a:pPr algn="l">
              <a:lnSpc>
                <a:spcPts val="5110"/>
              </a:lnSpc>
            </a:pPr>
            <a:r>
              <a:rPr lang="en-US" sz="3650">
                <a:solidFill>
                  <a:srgbClr val="FFFFFF"/>
                </a:solidFill>
                <a:latin typeface="Arimo"/>
                <a:ea typeface="Arimo"/>
                <a:cs typeface="Arimo"/>
                <a:sym typeface="Arimo"/>
              </a:rPr>
              <a:t>Depth-limited search restricts exploration depth to prevent infinite recursion.</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56">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301494" y="3395346"/>
            <a:ext cx="5862240" cy="782831"/>
          </a:xfrm>
          <a:prstGeom prst="rect">
            <a:avLst/>
          </a:prstGeom>
        </p:spPr>
        <p:txBody>
          <a:bodyPr lIns="0" tIns="0" rIns="0" bIns="0" rtlCol="0" anchor="t">
            <a:spAutoFit/>
          </a:bodyPr>
          <a:lstStyle/>
          <a:p>
            <a:pPr algn="l">
              <a:lnSpc>
                <a:spcPts val="5671"/>
              </a:lnSpc>
            </a:pPr>
            <a:r>
              <a:rPr lang="en-US" sz="5300" b="1">
                <a:solidFill>
                  <a:srgbClr val="FFFFFF"/>
                </a:solidFill>
                <a:latin typeface="Poppins Bold"/>
                <a:ea typeface="Poppins Bold"/>
                <a:cs typeface="Poppins Bold"/>
                <a:sym typeface="Poppins Bold"/>
              </a:rPr>
              <a:t>Best First Search</a:t>
            </a:r>
          </a:p>
        </p:txBody>
      </p:sp>
      <p:sp>
        <p:nvSpPr>
          <p:cNvPr id="3" name="Freeform 3"/>
          <p:cNvSpPr/>
          <p:nvPr/>
        </p:nvSpPr>
        <p:spPr>
          <a:xfrm>
            <a:off x="6009667" y="7662446"/>
            <a:ext cx="1702382" cy="1702382"/>
          </a:xfrm>
          <a:custGeom>
            <a:avLst/>
            <a:gdLst/>
            <a:ahLst/>
            <a:cxnLst/>
            <a:rect l="l" t="t" r="r" b="b"/>
            <a:pathLst>
              <a:path w="1702382" h="1702382">
                <a:moveTo>
                  <a:pt x="0" y="0"/>
                </a:moveTo>
                <a:lnTo>
                  <a:pt x="1702382" y="0"/>
                </a:lnTo>
                <a:lnTo>
                  <a:pt x="1702382" y="1702382"/>
                </a:lnTo>
                <a:lnTo>
                  <a:pt x="0" y="170238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6630591" y="2298609"/>
            <a:ext cx="994760" cy="994760"/>
          </a:xfrm>
          <a:custGeom>
            <a:avLst/>
            <a:gdLst/>
            <a:ahLst/>
            <a:cxnLst/>
            <a:rect l="l" t="t" r="r" b="b"/>
            <a:pathLst>
              <a:path w="994760" h="994760">
                <a:moveTo>
                  <a:pt x="0" y="0"/>
                </a:moveTo>
                <a:lnTo>
                  <a:pt x="994761" y="0"/>
                </a:lnTo>
                <a:lnTo>
                  <a:pt x="994761" y="994760"/>
                </a:lnTo>
                <a:lnTo>
                  <a:pt x="0" y="99476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9180652" y="3106117"/>
            <a:ext cx="540358" cy="540358"/>
          </a:xfrm>
          <a:custGeom>
            <a:avLst/>
            <a:gdLst/>
            <a:ahLst/>
            <a:cxnLst/>
            <a:rect l="l" t="t" r="r" b="b"/>
            <a:pathLst>
              <a:path w="540358" h="540358">
                <a:moveTo>
                  <a:pt x="0" y="0"/>
                </a:moveTo>
                <a:lnTo>
                  <a:pt x="540358" y="0"/>
                </a:lnTo>
                <a:lnTo>
                  <a:pt x="540358" y="540358"/>
                </a:lnTo>
                <a:lnTo>
                  <a:pt x="0" y="54035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028700" y="727108"/>
            <a:ext cx="272794" cy="326877"/>
          </a:xfrm>
          <a:custGeom>
            <a:avLst/>
            <a:gdLst/>
            <a:ahLst/>
            <a:cxnLst/>
            <a:rect l="l" t="t" r="r" b="b"/>
            <a:pathLst>
              <a:path w="272794" h="326877">
                <a:moveTo>
                  <a:pt x="0" y="0"/>
                </a:moveTo>
                <a:lnTo>
                  <a:pt x="272794" y="0"/>
                </a:lnTo>
                <a:lnTo>
                  <a:pt x="272794" y="326877"/>
                </a:lnTo>
                <a:lnTo>
                  <a:pt x="0" y="32687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TextBox 10"/>
          <p:cNvSpPr txBox="1"/>
          <p:nvPr/>
        </p:nvSpPr>
        <p:spPr>
          <a:xfrm>
            <a:off x="-692781" y="-78464"/>
            <a:ext cx="18980781" cy="1585865"/>
          </a:xfrm>
          <a:prstGeom prst="rect">
            <a:avLst/>
          </a:prstGeom>
        </p:spPr>
        <p:txBody>
          <a:bodyPr lIns="0" tIns="0" rIns="0" bIns="0" rtlCol="0" anchor="t">
            <a:spAutoFit/>
          </a:bodyPr>
          <a:lstStyle/>
          <a:p>
            <a:pPr algn="ctr">
              <a:lnSpc>
                <a:spcPts val="12978"/>
              </a:lnSpc>
              <a:spcBef>
                <a:spcPct val="0"/>
              </a:spcBef>
            </a:pPr>
            <a:r>
              <a:rPr lang="en-US" sz="7634" b="1">
                <a:solidFill>
                  <a:srgbClr val="FFFFFF"/>
                </a:solidFill>
                <a:latin typeface="Poppins Bold"/>
                <a:ea typeface="Poppins Bold"/>
                <a:cs typeface="Poppins Bold"/>
                <a:sym typeface="Poppins Bold"/>
              </a:rPr>
              <a:t>Informed Search</a:t>
            </a:r>
          </a:p>
        </p:txBody>
      </p:sp>
      <p:sp>
        <p:nvSpPr>
          <p:cNvPr id="11" name="TextBox 11"/>
          <p:cNvSpPr txBox="1"/>
          <p:nvPr/>
        </p:nvSpPr>
        <p:spPr>
          <a:xfrm>
            <a:off x="994662" y="4775391"/>
            <a:ext cx="8149338" cy="2194591"/>
          </a:xfrm>
          <a:prstGeom prst="rect">
            <a:avLst/>
          </a:prstGeom>
        </p:spPr>
        <p:txBody>
          <a:bodyPr lIns="0" tIns="0" rIns="0" bIns="0" rtlCol="0" anchor="t">
            <a:spAutoFit/>
          </a:bodyPr>
          <a:lstStyle/>
          <a:p>
            <a:pPr algn="l">
              <a:lnSpc>
                <a:spcPts val="5797"/>
              </a:lnSpc>
            </a:pPr>
            <a:r>
              <a:rPr lang="en-US" sz="4141" b="1">
                <a:solidFill>
                  <a:srgbClr val="FFFFFF"/>
                </a:solidFill>
                <a:latin typeface="Arimo Bold"/>
                <a:ea typeface="Arimo Bold"/>
                <a:cs typeface="Arimo Bold"/>
                <a:sym typeface="Arimo Bold"/>
              </a:rPr>
              <a:t>Best first search prioritizes exploration based on node evaluation.</a:t>
            </a:r>
          </a:p>
        </p:txBody>
      </p:sp>
      <p:sp>
        <p:nvSpPr>
          <p:cNvPr id="12" name="TextBox 12"/>
          <p:cNvSpPr txBox="1"/>
          <p:nvPr/>
        </p:nvSpPr>
        <p:spPr>
          <a:xfrm>
            <a:off x="10252135" y="3071496"/>
            <a:ext cx="5862240" cy="1111255"/>
          </a:xfrm>
          <a:prstGeom prst="rect">
            <a:avLst/>
          </a:prstGeom>
        </p:spPr>
        <p:txBody>
          <a:bodyPr lIns="0" tIns="0" rIns="0" bIns="0" rtlCol="0" anchor="t">
            <a:spAutoFit/>
          </a:bodyPr>
          <a:lstStyle/>
          <a:p>
            <a:pPr algn="ctr">
              <a:lnSpc>
                <a:spcPts val="9009"/>
              </a:lnSpc>
              <a:spcBef>
                <a:spcPct val="0"/>
              </a:spcBef>
            </a:pPr>
            <a:r>
              <a:rPr lang="en-US" sz="5299" b="1">
                <a:solidFill>
                  <a:srgbClr val="FFFFFF"/>
                </a:solidFill>
                <a:latin typeface="Poppins Bold"/>
                <a:ea typeface="Poppins Bold"/>
                <a:cs typeface="Poppins Bold"/>
                <a:sym typeface="Poppins Bold"/>
              </a:rPr>
              <a:t>A* Search</a:t>
            </a:r>
          </a:p>
        </p:txBody>
      </p:sp>
      <p:sp>
        <p:nvSpPr>
          <p:cNvPr id="13" name="TextBox 13"/>
          <p:cNvSpPr txBox="1"/>
          <p:nvPr/>
        </p:nvSpPr>
        <p:spPr>
          <a:xfrm>
            <a:off x="9721010" y="4775391"/>
            <a:ext cx="8566990" cy="1456944"/>
          </a:xfrm>
          <a:prstGeom prst="rect">
            <a:avLst/>
          </a:prstGeom>
        </p:spPr>
        <p:txBody>
          <a:bodyPr lIns="0" tIns="0" rIns="0" bIns="0" rtlCol="0" anchor="t">
            <a:spAutoFit/>
          </a:bodyPr>
          <a:lstStyle/>
          <a:p>
            <a:pPr algn="l">
              <a:lnSpc>
                <a:spcPts val="5796"/>
              </a:lnSpc>
            </a:pPr>
            <a:r>
              <a:rPr lang="en-US" sz="4140" b="1">
                <a:solidFill>
                  <a:srgbClr val="FFFFFF"/>
                </a:solidFill>
                <a:latin typeface="Arimo Bold"/>
                <a:ea typeface="Arimo Bold"/>
                <a:cs typeface="Arimo Bold"/>
                <a:sym typeface="Arimo Bold"/>
              </a:rPr>
              <a:t>Efficiently finds shortest path in graph using heuristics.</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56">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988491" y="2977146"/>
            <a:ext cx="2908994" cy="975744"/>
          </a:xfrm>
          <a:prstGeom prst="rect">
            <a:avLst/>
          </a:prstGeom>
        </p:spPr>
        <p:txBody>
          <a:bodyPr lIns="0" tIns="0" rIns="0" bIns="0" rtlCol="0" anchor="t">
            <a:spAutoFit/>
          </a:bodyPr>
          <a:lstStyle/>
          <a:p>
            <a:pPr algn="l">
              <a:lnSpc>
                <a:spcPts val="7062"/>
              </a:lnSpc>
            </a:pPr>
            <a:r>
              <a:rPr lang="en-US" sz="6600" b="1">
                <a:solidFill>
                  <a:srgbClr val="FFFFFF"/>
                </a:solidFill>
                <a:latin typeface="Poppins Bold"/>
                <a:ea typeface="Poppins Bold"/>
                <a:cs typeface="Poppins Bold"/>
                <a:sym typeface="Poppins Bold"/>
              </a:rPr>
              <a:t>AO* </a:t>
            </a:r>
          </a:p>
        </p:txBody>
      </p:sp>
      <p:sp>
        <p:nvSpPr>
          <p:cNvPr id="3" name="Freeform 3"/>
          <p:cNvSpPr/>
          <p:nvPr/>
        </p:nvSpPr>
        <p:spPr>
          <a:xfrm>
            <a:off x="5926254" y="7645991"/>
            <a:ext cx="2232546" cy="2232546"/>
          </a:xfrm>
          <a:custGeom>
            <a:avLst/>
            <a:gdLst/>
            <a:ahLst/>
            <a:cxnLst/>
            <a:rect l="l" t="t" r="r" b="b"/>
            <a:pathLst>
              <a:path w="2232546" h="2232546">
                <a:moveTo>
                  <a:pt x="0" y="0"/>
                </a:moveTo>
                <a:lnTo>
                  <a:pt x="2232546" y="0"/>
                </a:lnTo>
                <a:lnTo>
                  <a:pt x="2232546" y="2232546"/>
                </a:lnTo>
                <a:lnTo>
                  <a:pt x="0" y="223254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603472" y="2410514"/>
            <a:ext cx="770038" cy="770038"/>
          </a:xfrm>
          <a:custGeom>
            <a:avLst/>
            <a:gdLst/>
            <a:ahLst/>
            <a:cxnLst/>
            <a:rect l="l" t="t" r="r" b="b"/>
            <a:pathLst>
              <a:path w="770038" h="770038">
                <a:moveTo>
                  <a:pt x="0" y="0"/>
                </a:moveTo>
                <a:lnTo>
                  <a:pt x="770038" y="0"/>
                </a:lnTo>
                <a:lnTo>
                  <a:pt x="770038" y="770037"/>
                </a:lnTo>
                <a:lnTo>
                  <a:pt x="0" y="7700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8726030" y="2910373"/>
            <a:ext cx="540358" cy="540358"/>
          </a:xfrm>
          <a:custGeom>
            <a:avLst/>
            <a:gdLst/>
            <a:ahLst/>
            <a:cxnLst/>
            <a:rect l="l" t="t" r="r" b="b"/>
            <a:pathLst>
              <a:path w="540358" h="540358">
                <a:moveTo>
                  <a:pt x="0" y="0"/>
                </a:moveTo>
                <a:lnTo>
                  <a:pt x="540358" y="0"/>
                </a:lnTo>
                <a:lnTo>
                  <a:pt x="540358" y="540357"/>
                </a:lnTo>
                <a:lnTo>
                  <a:pt x="0" y="54035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370637" y="-192114"/>
            <a:ext cx="18733692" cy="1499870"/>
          </a:xfrm>
          <a:prstGeom prst="rect">
            <a:avLst/>
          </a:prstGeom>
        </p:spPr>
        <p:txBody>
          <a:bodyPr lIns="0" tIns="0" rIns="0" bIns="0" rtlCol="0" anchor="t">
            <a:spAutoFit/>
          </a:bodyPr>
          <a:lstStyle/>
          <a:p>
            <a:pPr algn="ctr">
              <a:lnSpc>
                <a:spcPts val="12121"/>
              </a:lnSpc>
              <a:spcBef>
                <a:spcPct val="0"/>
              </a:spcBef>
            </a:pPr>
            <a:r>
              <a:rPr lang="en-US" sz="7130" b="1" dirty="0">
                <a:solidFill>
                  <a:srgbClr val="FFFFFF"/>
                </a:solidFill>
                <a:latin typeface="Poppins Bold"/>
                <a:ea typeface="Poppins Bold"/>
                <a:cs typeface="Poppins Bold"/>
                <a:sym typeface="Poppins Bold"/>
              </a:rPr>
              <a:t>Advanced Search</a:t>
            </a:r>
          </a:p>
        </p:txBody>
      </p:sp>
      <p:sp>
        <p:nvSpPr>
          <p:cNvPr id="10" name="TextBox 10"/>
          <p:cNvSpPr txBox="1"/>
          <p:nvPr/>
        </p:nvSpPr>
        <p:spPr>
          <a:xfrm>
            <a:off x="603472" y="4362056"/>
            <a:ext cx="4063276" cy="2288762"/>
          </a:xfrm>
          <a:prstGeom prst="rect">
            <a:avLst/>
          </a:prstGeom>
        </p:spPr>
        <p:txBody>
          <a:bodyPr lIns="0" tIns="0" rIns="0" bIns="0" rtlCol="0" anchor="t">
            <a:spAutoFit/>
          </a:bodyPr>
          <a:lstStyle/>
          <a:p>
            <a:pPr algn="l">
              <a:lnSpc>
                <a:spcPts val="4572"/>
              </a:lnSpc>
            </a:pPr>
            <a:r>
              <a:rPr lang="en-US" sz="3266">
                <a:solidFill>
                  <a:srgbClr val="FFFFFF"/>
                </a:solidFill>
                <a:latin typeface="Arimo"/>
                <a:ea typeface="Arimo"/>
                <a:cs typeface="Arimo"/>
                <a:sym typeface="Arimo"/>
              </a:rPr>
              <a:t>AO* search is a graph-based algorithm for optimal pathfinding.</a:t>
            </a:r>
          </a:p>
        </p:txBody>
      </p:sp>
      <p:sp>
        <p:nvSpPr>
          <p:cNvPr id="11" name="TextBox 11"/>
          <p:cNvSpPr txBox="1"/>
          <p:nvPr/>
        </p:nvSpPr>
        <p:spPr>
          <a:xfrm>
            <a:off x="5926254" y="2608520"/>
            <a:ext cx="4144541" cy="1395443"/>
          </a:xfrm>
          <a:prstGeom prst="rect">
            <a:avLst/>
          </a:prstGeom>
        </p:spPr>
        <p:txBody>
          <a:bodyPr lIns="0" tIns="0" rIns="0" bIns="0" rtlCol="0" anchor="t">
            <a:spAutoFit/>
          </a:bodyPr>
          <a:lstStyle/>
          <a:p>
            <a:pPr algn="ctr">
              <a:lnSpc>
                <a:spcPts val="11346"/>
              </a:lnSpc>
              <a:spcBef>
                <a:spcPct val="0"/>
              </a:spcBef>
            </a:pPr>
            <a:r>
              <a:rPr lang="en-US" sz="6674" b="1">
                <a:solidFill>
                  <a:srgbClr val="FFFFFF"/>
                </a:solidFill>
                <a:latin typeface="Poppins Bold"/>
                <a:ea typeface="Poppins Bold"/>
                <a:cs typeface="Poppins Bold"/>
                <a:sym typeface="Poppins Bold"/>
              </a:rPr>
              <a:t>MiniMax </a:t>
            </a:r>
          </a:p>
        </p:txBody>
      </p:sp>
      <p:sp>
        <p:nvSpPr>
          <p:cNvPr id="12" name="TextBox 12"/>
          <p:cNvSpPr txBox="1"/>
          <p:nvPr/>
        </p:nvSpPr>
        <p:spPr>
          <a:xfrm>
            <a:off x="5731089" y="4537042"/>
            <a:ext cx="5472184" cy="1929265"/>
          </a:xfrm>
          <a:prstGeom prst="rect">
            <a:avLst/>
          </a:prstGeom>
        </p:spPr>
        <p:txBody>
          <a:bodyPr lIns="0" tIns="0" rIns="0" bIns="0" rtlCol="0" anchor="t">
            <a:spAutoFit/>
          </a:bodyPr>
          <a:lstStyle/>
          <a:p>
            <a:pPr algn="l">
              <a:lnSpc>
                <a:spcPts val="5082"/>
              </a:lnSpc>
            </a:pPr>
            <a:r>
              <a:rPr lang="en-US" sz="3630">
                <a:solidFill>
                  <a:srgbClr val="FFFFFF"/>
                </a:solidFill>
                <a:latin typeface="Arimo"/>
                <a:ea typeface="Arimo"/>
                <a:cs typeface="Arimo"/>
                <a:sym typeface="Arimo"/>
              </a:rPr>
              <a:t>Minimax algorithm optimizes decision-making in competitive situations.</a:t>
            </a:r>
          </a:p>
        </p:txBody>
      </p:sp>
      <p:sp>
        <p:nvSpPr>
          <p:cNvPr id="13" name="TextBox 13"/>
          <p:cNvSpPr txBox="1"/>
          <p:nvPr/>
        </p:nvSpPr>
        <p:spPr>
          <a:xfrm>
            <a:off x="11917470" y="2618045"/>
            <a:ext cx="6063036" cy="1344968"/>
          </a:xfrm>
          <a:prstGeom prst="rect">
            <a:avLst/>
          </a:prstGeom>
        </p:spPr>
        <p:txBody>
          <a:bodyPr lIns="0" tIns="0" rIns="0" bIns="0" rtlCol="0" anchor="t">
            <a:spAutoFit/>
          </a:bodyPr>
          <a:lstStyle/>
          <a:p>
            <a:pPr algn="ctr">
              <a:lnSpc>
                <a:spcPts val="10912"/>
              </a:lnSpc>
              <a:spcBef>
                <a:spcPct val="0"/>
              </a:spcBef>
            </a:pPr>
            <a:r>
              <a:rPr lang="en-US" sz="6419" b="1">
                <a:solidFill>
                  <a:srgbClr val="FFFFFF"/>
                </a:solidFill>
                <a:latin typeface="Poppins Bold"/>
                <a:ea typeface="Poppins Bold"/>
                <a:cs typeface="Poppins Bold"/>
                <a:sym typeface="Poppins Bold"/>
              </a:rPr>
              <a:t>Alpha-Beta </a:t>
            </a:r>
          </a:p>
        </p:txBody>
      </p:sp>
      <p:sp>
        <p:nvSpPr>
          <p:cNvPr id="14" name="TextBox 14"/>
          <p:cNvSpPr txBox="1"/>
          <p:nvPr/>
        </p:nvSpPr>
        <p:spPr>
          <a:xfrm>
            <a:off x="12744124" y="4373510"/>
            <a:ext cx="4409728" cy="2592219"/>
          </a:xfrm>
          <a:prstGeom prst="rect">
            <a:avLst/>
          </a:prstGeom>
        </p:spPr>
        <p:txBody>
          <a:bodyPr lIns="0" tIns="0" rIns="0" bIns="0" rtlCol="0" anchor="t">
            <a:spAutoFit/>
          </a:bodyPr>
          <a:lstStyle/>
          <a:p>
            <a:pPr algn="l">
              <a:lnSpc>
                <a:spcPts val="5171"/>
              </a:lnSpc>
            </a:pPr>
            <a:r>
              <a:rPr lang="en-US" sz="3694">
                <a:solidFill>
                  <a:srgbClr val="FFFFFF"/>
                </a:solidFill>
                <a:latin typeface="Arimo"/>
                <a:ea typeface="Arimo"/>
                <a:cs typeface="Arimo"/>
                <a:sym typeface="Arimo"/>
              </a:rPr>
              <a:t>Alpha-beta pruning optimizes decision-making in game trees efficiently.</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56">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603472" y="2824108"/>
            <a:ext cx="8841068" cy="975744"/>
          </a:xfrm>
          <a:prstGeom prst="rect">
            <a:avLst/>
          </a:prstGeom>
        </p:spPr>
        <p:txBody>
          <a:bodyPr lIns="0" tIns="0" rIns="0" bIns="0" rtlCol="0" anchor="t">
            <a:spAutoFit/>
          </a:bodyPr>
          <a:lstStyle/>
          <a:p>
            <a:pPr algn="l">
              <a:lnSpc>
                <a:spcPts val="7062"/>
              </a:lnSpc>
            </a:pPr>
            <a:r>
              <a:rPr lang="en-US" sz="6600" b="1">
                <a:solidFill>
                  <a:srgbClr val="FFFFFF"/>
                </a:solidFill>
                <a:latin typeface="Poppins Bold"/>
                <a:ea typeface="Poppins Bold"/>
                <a:cs typeface="Poppins Bold"/>
                <a:sym typeface="Poppins Bold"/>
              </a:rPr>
              <a:t>Branch and Bound</a:t>
            </a:r>
          </a:p>
        </p:txBody>
      </p:sp>
      <p:sp>
        <p:nvSpPr>
          <p:cNvPr id="3" name="Freeform 3"/>
          <p:cNvSpPr/>
          <p:nvPr/>
        </p:nvSpPr>
        <p:spPr>
          <a:xfrm>
            <a:off x="5926254" y="7645991"/>
            <a:ext cx="2232546" cy="2232546"/>
          </a:xfrm>
          <a:custGeom>
            <a:avLst/>
            <a:gdLst/>
            <a:ahLst/>
            <a:cxnLst/>
            <a:rect l="l" t="t" r="r" b="b"/>
            <a:pathLst>
              <a:path w="2232546" h="2232546">
                <a:moveTo>
                  <a:pt x="0" y="0"/>
                </a:moveTo>
                <a:lnTo>
                  <a:pt x="2232546" y="0"/>
                </a:lnTo>
                <a:lnTo>
                  <a:pt x="2232546" y="2232546"/>
                </a:lnTo>
                <a:lnTo>
                  <a:pt x="0" y="223254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603472" y="2410514"/>
            <a:ext cx="770038" cy="770038"/>
          </a:xfrm>
          <a:custGeom>
            <a:avLst/>
            <a:gdLst/>
            <a:ahLst/>
            <a:cxnLst/>
            <a:rect l="l" t="t" r="r" b="b"/>
            <a:pathLst>
              <a:path w="770038" h="770038">
                <a:moveTo>
                  <a:pt x="0" y="0"/>
                </a:moveTo>
                <a:lnTo>
                  <a:pt x="770038" y="0"/>
                </a:lnTo>
                <a:lnTo>
                  <a:pt x="770038" y="770037"/>
                </a:lnTo>
                <a:lnTo>
                  <a:pt x="0" y="7700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8726030" y="2910373"/>
            <a:ext cx="540358" cy="540358"/>
          </a:xfrm>
          <a:custGeom>
            <a:avLst/>
            <a:gdLst/>
            <a:ahLst/>
            <a:cxnLst/>
            <a:rect l="l" t="t" r="r" b="b"/>
            <a:pathLst>
              <a:path w="540358" h="540358">
                <a:moveTo>
                  <a:pt x="0" y="0"/>
                </a:moveTo>
                <a:lnTo>
                  <a:pt x="540358" y="0"/>
                </a:lnTo>
                <a:lnTo>
                  <a:pt x="540358" y="540357"/>
                </a:lnTo>
                <a:lnTo>
                  <a:pt x="0" y="54035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10960216" y="2538898"/>
            <a:ext cx="6063036" cy="1344968"/>
          </a:xfrm>
          <a:prstGeom prst="rect">
            <a:avLst/>
          </a:prstGeom>
        </p:spPr>
        <p:txBody>
          <a:bodyPr lIns="0" tIns="0" rIns="0" bIns="0" rtlCol="0" anchor="t">
            <a:spAutoFit/>
          </a:bodyPr>
          <a:lstStyle/>
          <a:p>
            <a:pPr algn="ctr">
              <a:lnSpc>
                <a:spcPts val="10912"/>
              </a:lnSpc>
              <a:spcBef>
                <a:spcPct val="0"/>
              </a:spcBef>
            </a:pPr>
            <a:r>
              <a:rPr lang="en-US" sz="6419" b="1">
                <a:solidFill>
                  <a:srgbClr val="FFFFFF"/>
                </a:solidFill>
                <a:latin typeface="Poppins Bold"/>
                <a:ea typeface="Poppins Bold"/>
                <a:cs typeface="Poppins Bold"/>
                <a:sym typeface="Poppins Bold"/>
              </a:rPr>
              <a:t>0/1 Knapsack</a:t>
            </a:r>
          </a:p>
        </p:txBody>
      </p:sp>
      <p:sp>
        <p:nvSpPr>
          <p:cNvPr id="10" name="TextBox 10"/>
          <p:cNvSpPr txBox="1"/>
          <p:nvPr/>
        </p:nvSpPr>
        <p:spPr>
          <a:xfrm>
            <a:off x="11432312" y="4093578"/>
            <a:ext cx="5590940" cy="4045585"/>
          </a:xfrm>
          <a:prstGeom prst="rect">
            <a:avLst/>
          </a:prstGeom>
        </p:spPr>
        <p:txBody>
          <a:bodyPr lIns="0" tIns="0" rIns="0" bIns="0" rtlCol="0" anchor="t">
            <a:spAutoFit/>
          </a:bodyPr>
          <a:lstStyle/>
          <a:p>
            <a:pPr algn="l">
              <a:lnSpc>
                <a:spcPts val="6439"/>
              </a:lnSpc>
            </a:pPr>
            <a:r>
              <a:rPr lang="en-US" sz="4599">
                <a:solidFill>
                  <a:srgbClr val="FFFFFF"/>
                </a:solidFill>
                <a:latin typeface="Arimo"/>
                <a:ea typeface="Arimo"/>
                <a:cs typeface="Arimo"/>
                <a:sym typeface="Arimo"/>
              </a:rPr>
              <a:t>The 0/1 knapsack algorithm optimizes item selection based on weight and value constraints.</a:t>
            </a:r>
          </a:p>
        </p:txBody>
      </p:sp>
      <p:sp>
        <p:nvSpPr>
          <p:cNvPr id="11" name="TextBox 11"/>
          <p:cNvSpPr txBox="1"/>
          <p:nvPr/>
        </p:nvSpPr>
        <p:spPr>
          <a:xfrm>
            <a:off x="3775300" y="-32747"/>
            <a:ext cx="10982176" cy="1499870"/>
          </a:xfrm>
          <a:prstGeom prst="rect">
            <a:avLst/>
          </a:prstGeom>
        </p:spPr>
        <p:txBody>
          <a:bodyPr lIns="0" tIns="0" rIns="0" bIns="0" rtlCol="0" anchor="t">
            <a:spAutoFit/>
          </a:bodyPr>
          <a:lstStyle/>
          <a:p>
            <a:pPr algn="ctr">
              <a:lnSpc>
                <a:spcPts val="12121"/>
              </a:lnSpc>
              <a:spcBef>
                <a:spcPct val="0"/>
              </a:spcBef>
            </a:pPr>
            <a:r>
              <a:rPr lang="en-US" sz="7130" b="1">
                <a:solidFill>
                  <a:srgbClr val="FFFFFF"/>
                </a:solidFill>
                <a:latin typeface="Poppins Bold"/>
                <a:ea typeface="Poppins Bold"/>
                <a:cs typeface="Poppins Bold"/>
                <a:sym typeface="Poppins Bold"/>
              </a:rPr>
              <a:t>Optimization Algorithm</a:t>
            </a:r>
          </a:p>
        </p:txBody>
      </p:sp>
      <p:sp>
        <p:nvSpPr>
          <p:cNvPr id="12" name="TextBox 12"/>
          <p:cNvSpPr txBox="1"/>
          <p:nvPr/>
        </p:nvSpPr>
        <p:spPr>
          <a:xfrm>
            <a:off x="603472" y="4093578"/>
            <a:ext cx="7130100" cy="4045585"/>
          </a:xfrm>
          <a:prstGeom prst="rect">
            <a:avLst/>
          </a:prstGeom>
        </p:spPr>
        <p:txBody>
          <a:bodyPr lIns="0" tIns="0" rIns="0" bIns="0" rtlCol="0" anchor="t">
            <a:spAutoFit/>
          </a:bodyPr>
          <a:lstStyle/>
          <a:p>
            <a:pPr algn="l">
              <a:lnSpc>
                <a:spcPts val="6439"/>
              </a:lnSpc>
            </a:pPr>
            <a:r>
              <a:rPr lang="en-US" sz="4599">
                <a:solidFill>
                  <a:srgbClr val="FFFFFF"/>
                </a:solidFill>
                <a:latin typeface="Arimo"/>
                <a:ea typeface="Arimo"/>
                <a:cs typeface="Arimo"/>
                <a:sym typeface="Arimo"/>
              </a:rPr>
              <a:t>Branch and bound algorithm efficiently solves optimization problems by systematically exploring branches.</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56">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7205326" y="2407413"/>
            <a:ext cx="2863245" cy="6354852"/>
            <a:chOff x="0" y="0"/>
            <a:chExt cx="2858770" cy="6344920"/>
          </a:xfrm>
        </p:grpSpPr>
        <p:sp>
          <p:nvSpPr>
            <p:cNvPr id="3" name="Freeform 3"/>
            <p:cNvSpPr/>
            <p:nvPr/>
          </p:nvSpPr>
          <p:spPr>
            <a:xfrm>
              <a:off x="0" y="0"/>
              <a:ext cx="2858770" cy="6344920"/>
            </a:xfrm>
            <a:custGeom>
              <a:avLst/>
              <a:gdLst/>
              <a:ahLst/>
              <a:cxnLst/>
              <a:rect l="l" t="t" r="r" b="b"/>
              <a:pathLst>
                <a:path w="2858770" h="634492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23796" r="-23796"/>
              </a:stretch>
            </a:blipFill>
          </p:spPr>
        </p:sp>
      </p:grpSp>
      <p:grpSp>
        <p:nvGrpSpPr>
          <p:cNvPr id="4" name="Group 4"/>
          <p:cNvGrpSpPr/>
          <p:nvPr/>
        </p:nvGrpSpPr>
        <p:grpSpPr>
          <a:xfrm>
            <a:off x="9722573" y="2693590"/>
            <a:ext cx="608679" cy="602564"/>
            <a:chOff x="0" y="0"/>
            <a:chExt cx="85797" cy="84935"/>
          </a:xfrm>
        </p:grpSpPr>
        <p:sp>
          <p:nvSpPr>
            <p:cNvPr id="5" name="Freeform 5"/>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164876">
                    <a:alpha val="100000"/>
                  </a:srgbClr>
                </a:gs>
                <a:gs pos="100000">
                  <a:srgbClr val="3099FA">
                    <a:alpha val="100000"/>
                  </a:srgbClr>
                </a:gs>
              </a:gsLst>
              <a:lin ang="0"/>
            </a:gradFill>
            <a:ln w="9525" cap="sq">
              <a:solidFill>
                <a:srgbClr val="FFFFFF"/>
              </a:solidFill>
              <a:prstDash val="solid"/>
              <a:miter/>
            </a:ln>
          </p:spPr>
        </p:sp>
        <p:sp>
          <p:nvSpPr>
            <p:cNvPr id="6" name="TextBox 6"/>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9722573" y="4723219"/>
            <a:ext cx="608679" cy="602564"/>
            <a:chOff x="0" y="0"/>
            <a:chExt cx="85797" cy="84935"/>
          </a:xfrm>
        </p:grpSpPr>
        <p:sp>
          <p:nvSpPr>
            <p:cNvPr id="8" name="Freeform 8"/>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164876">
                    <a:alpha val="100000"/>
                  </a:srgbClr>
                </a:gs>
                <a:gs pos="100000">
                  <a:srgbClr val="3099FA">
                    <a:alpha val="100000"/>
                  </a:srgbClr>
                </a:gs>
              </a:gsLst>
              <a:lin ang="0"/>
            </a:gradFill>
            <a:ln w="9525" cap="sq">
              <a:solidFill>
                <a:srgbClr val="FFFFFF"/>
              </a:solidFill>
              <a:prstDash val="solid"/>
              <a:miter/>
            </a:ln>
          </p:spPr>
        </p:sp>
        <p:sp>
          <p:nvSpPr>
            <p:cNvPr id="9" name="TextBox 9"/>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9722573" y="6745473"/>
            <a:ext cx="608679" cy="602564"/>
            <a:chOff x="0" y="0"/>
            <a:chExt cx="85797" cy="84935"/>
          </a:xfrm>
        </p:grpSpPr>
        <p:sp>
          <p:nvSpPr>
            <p:cNvPr id="11" name="Freeform 11"/>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164876">
                    <a:alpha val="100000"/>
                  </a:srgbClr>
                </a:gs>
                <a:gs pos="100000">
                  <a:srgbClr val="3099FA">
                    <a:alpha val="100000"/>
                  </a:srgbClr>
                </a:gs>
              </a:gsLst>
              <a:lin ang="0"/>
            </a:gradFill>
            <a:ln w="9525" cap="sq">
              <a:solidFill>
                <a:srgbClr val="FFFFFF"/>
              </a:solidFill>
              <a:prstDash val="solid"/>
              <a:miter/>
            </a:ln>
          </p:spPr>
        </p:sp>
        <p:sp>
          <p:nvSpPr>
            <p:cNvPr id="12" name="TextBox 12"/>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5044308" y="8664123"/>
            <a:ext cx="1401410" cy="1401410"/>
          </a:xfrm>
          <a:custGeom>
            <a:avLst/>
            <a:gdLst/>
            <a:ahLst/>
            <a:cxnLst/>
            <a:rect l="l" t="t" r="r" b="b"/>
            <a:pathLst>
              <a:path w="1401410" h="1401410">
                <a:moveTo>
                  <a:pt x="0" y="0"/>
                </a:moveTo>
                <a:lnTo>
                  <a:pt x="1401409" y="0"/>
                </a:lnTo>
                <a:lnTo>
                  <a:pt x="1401409" y="1401410"/>
                </a:lnTo>
                <a:lnTo>
                  <a:pt x="0" y="140141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4" name="Freeform 14"/>
          <p:cNvSpPr/>
          <p:nvPr/>
        </p:nvSpPr>
        <p:spPr>
          <a:xfrm>
            <a:off x="16385007" y="2178480"/>
            <a:ext cx="638700" cy="638700"/>
          </a:xfrm>
          <a:custGeom>
            <a:avLst/>
            <a:gdLst/>
            <a:ahLst/>
            <a:cxnLst/>
            <a:rect l="l" t="t" r="r" b="b"/>
            <a:pathLst>
              <a:path w="638700" h="638700">
                <a:moveTo>
                  <a:pt x="0" y="0"/>
                </a:moveTo>
                <a:lnTo>
                  <a:pt x="638700" y="0"/>
                </a:lnTo>
                <a:lnTo>
                  <a:pt x="638700" y="638699"/>
                </a:lnTo>
                <a:lnTo>
                  <a:pt x="0" y="63869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5" name="Freeform 15"/>
          <p:cNvSpPr/>
          <p:nvPr/>
        </p:nvSpPr>
        <p:spPr>
          <a:xfrm>
            <a:off x="488342" y="2405681"/>
            <a:ext cx="540358" cy="540358"/>
          </a:xfrm>
          <a:custGeom>
            <a:avLst/>
            <a:gdLst/>
            <a:ahLst/>
            <a:cxnLst/>
            <a:rect l="l" t="t" r="r" b="b"/>
            <a:pathLst>
              <a:path w="540358" h="540358">
                <a:moveTo>
                  <a:pt x="0" y="0"/>
                </a:moveTo>
                <a:lnTo>
                  <a:pt x="540358" y="0"/>
                </a:lnTo>
                <a:lnTo>
                  <a:pt x="540358" y="540358"/>
                </a:lnTo>
                <a:lnTo>
                  <a:pt x="0" y="54035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9" name="Freeform 19"/>
          <p:cNvSpPr/>
          <p:nvPr/>
        </p:nvSpPr>
        <p:spPr>
          <a:xfrm>
            <a:off x="9895541" y="4888722"/>
            <a:ext cx="262742" cy="264183"/>
          </a:xfrm>
          <a:custGeom>
            <a:avLst/>
            <a:gdLst/>
            <a:ahLst/>
            <a:cxnLst/>
            <a:rect l="l" t="t" r="r" b="b"/>
            <a:pathLst>
              <a:path w="262742" h="264183">
                <a:moveTo>
                  <a:pt x="0" y="0"/>
                </a:moveTo>
                <a:lnTo>
                  <a:pt x="262743" y="0"/>
                </a:lnTo>
                <a:lnTo>
                  <a:pt x="262743" y="264183"/>
                </a:lnTo>
                <a:lnTo>
                  <a:pt x="0" y="26418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0" name="Freeform 20"/>
          <p:cNvSpPr/>
          <p:nvPr/>
        </p:nvSpPr>
        <p:spPr>
          <a:xfrm>
            <a:off x="9880651" y="2848920"/>
            <a:ext cx="292524" cy="292524"/>
          </a:xfrm>
          <a:custGeom>
            <a:avLst/>
            <a:gdLst/>
            <a:ahLst/>
            <a:cxnLst/>
            <a:rect l="l" t="t" r="r" b="b"/>
            <a:pathLst>
              <a:path w="292524" h="292524">
                <a:moveTo>
                  <a:pt x="0" y="0"/>
                </a:moveTo>
                <a:lnTo>
                  <a:pt x="292523" y="0"/>
                </a:lnTo>
                <a:lnTo>
                  <a:pt x="292523" y="292524"/>
                </a:lnTo>
                <a:lnTo>
                  <a:pt x="0" y="29252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1" name="Freeform 21"/>
          <p:cNvSpPr/>
          <p:nvPr/>
        </p:nvSpPr>
        <p:spPr>
          <a:xfrm>
            <a:off x="9893115" y="6916458"/>
            <a:ext cx="267594" cy="263215"/>
          </a:xfrm>
          <a:custGeom>
            <a:avLst/>
            <a:gdLst/>
            <a:ahLst/>
            <a:cxnLst/>
            <a:rect l="l" t="t" r="r" b="b"/>
            <a:pathLst>
              <a:path w="267594" h="263215">
                <a:moveTo>
                  <a:pt x="0" y="0"/>
                </a:moveTo>
                <a:lnTo>
                  <a:pt x="267594" y="0"/>
                </a:lnTo>
                <a:lnTo>
                  <a:pt x="267594" y="263215"/>
                </a:lnTo>
                <a:lnTo>
                  <a:pt x="0" y="263215"/>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22" name="TextBox 22"/>
          <p:cNvSpPr txBox="1"/>
          <p:nvPr/>
        </p:nvSpPr>
        <p:spPr>
          <a:xfrm>
            <a:off x="10556318" y="2947416"/>
            <a:ext cx="6225632" cy="1050926"/>
          </a:xfrm>
          <a:prstGeom prst="rect">
            <a:avLst/>
          </a:prstGeom>
        </p:spPr>
        <p:txBody>
          <a:bodyPr lIns="0" tIns="0" rIns="0" bIns="0" rtlCol="0" anchor="t">
            <a:spAutoFit/>
          </a:bodyPr>
          <a:lstStyle/>
          <a:p>
            <a:pPr algn="just">
              <a:lnSpc>
                <a:spcPts val="4249"/>
              </a:lnSpc>
            </a:pPr>
            <a:r>
              <a:rPr lang="en-US" sz="2499">
                <a:solidFill>
                  <a:srgbClr val="FFFFFF"/>
                </a:solidFill>
                <a:latin typeface="Poppins"/>
                <a:ea typeface="Poppins"/>
                <a:cs typeface="Poppins"/>
                <a:sym typeface="Poppins"/>
              </a:rPr>
              <a:t>place queens on chessboard without attacking.</a:t>
            </a:r>
          </a:p>
        </p:txBody>
      </p:sp>
      <p:sp>
        <p:nvSpPr>
          <p:cNvPr id="23" name="TextBox 23"/>
          <p:cNvSpPr txBox="1"/>
          <p:nvPr/>
        </p:nvSpPr>
        <p:spPr>
          <a:xfrm>
            <a:off x="10556318" y="2617390"/>
            <a:ext cx="4176040" cy="523876"/>
          </a:xfrm>
          <a:prstGeom prst="rect">
            <a:avLst/>
          </a:prstGeom>
        </p:spPr>
        <p:txBody>
          <a:bodyPr lIns="0" tIns="0" rIns="0" bIns="0" rtlCol="0" anchor="t">
            <a:spAutoFit/>
          </a:bodyPr>
          <a:lstStyle/>
          <a:p>
            <a:pPr algn="l">
              <a:lnSpc>
                <a:spcPts val="4199"/>
              </a:lnSpc>
              <a:spcBef>
                <a:spcPct val="0"/>
              </a:spcBef>
            </a:pPr>
            <a:r>
              <a:rPr lang="en-US" sz="2999" b="1">
                <a:solidFill>
                  <a:srgbClr val="FFFFFF"/>
                </a:solidFill>
                <a:latin typeface="Poppins Bold"/>
                <a:ea typeface="Poppins Bold"/>
                <a:cs typeface="Poppins Bold"/>
                <a:sym typeface="Poppins Bold"/>
              </a:rPr>
              <a:t>N-Queen Problem</a:t>
            </a:r>
          </a:p>
        </p:txBody>
      </p:sp>
      <p:sp>
        <p:nvSpPr>
          <p:cNvPr id="24" name="TextBox 24"/>
          <p:cNvSpPr txBox="1"/>
          <p:nvPr/>
        </p:nvSpPr>
        <p:spPr>
          <a:xfrm>
            <a:off x="10556318" y="5166687"/>
            <a:ext cx="6148039" cy="947724"/>
          </a:xfrm>
          <a:prstGeom prst="rect">
            <a:avLst/>
          </a:prstGeom>
        </p:spPr>
        <p:txBody>
          <a:bodyPr lIns="0" tIns="0" rIns="0" bIns="0" rtlCol="0" anchor="t">
            <a:spAutoFit/>
          </a:bodyPr>
          <a:lstStyle/>
          <a:p>
            <a:pPr algn="just">
              <a:lnSpc>
                <a:spcPts val="3811"/>
              </a:lnSpc>
            </a:pPr>
            <a:r>
              <a:rPr lang="en-US" sz="2242">
                <a:solidFill>
                  <a:srgbClr val="FFFFFF"/>
                </a:solidFill>
                <a:latin typeface="Poppins"/>
                <a:ea typeface="Poppins"/>
                <a:cs typeface="Poppins"/>
                <a:sym typeface="Poppins"/>
              </a:rPr>
              <a:t>Efficiently allocating tasks to resources for optimized productivity and efficiency.</a:t>
            </a:r>
          </a:p>
        </p:txBody>
      </p:sp>
      <p:sp>
        <p:nvSpPr>
          <p:cNvPr id="25" name="TextBox 25"/>
          <p:cNvSpPr txBox="1"/>
          <p:nvPr/>
        </p:nvSpPr>
        <p:spPr>
          <a:xfrm>
            <a:off x="10556318" y="4619624"/>
            <a:ext cx="4176040" cy="523876"/>
          </a:xfrm>
          <a:prstGeom prst="rect">
            <a:avLst/>
          </a:prstGeom>
        </p:spPr>
        <p:txBody>
          <a:bodyPr lIns="0" tIns="0" rIns="0" bIns="0" rtlCol="0" anchor="t">
            <a:spAutoFit/>
          </a:bodyPr>
          <a:lstStyle/>
          <a:p>
            <a:pPr algn="l">
              <a:lnSpc>
                <a:spcPts val="4199"/>
              </a:lnSpc>
              <a:spcBef>
                <a:spcPct val="0"/>
              </a:spcBef>
            </a:pPr>
            <a:r>
              <a:rPr lang="en-US" sz="2999" b="1">
                <a:solidFill>
                  <a:srgbClr val="FFFFFF"/>
                </a:solidFill>
                <a:latin typeface="Poppins Bold"/>
                <a:ea typeface="Poppins Bold"/>
                <a:cs typeface="Poppins Bold"/>
                <a:sym typeface="Poppins Bold"/>
              </a:rPr>
              <a:t>Job Scheduling</a:t>
            </a:r>
          </a:p>
        </p:txBody>
      </p:sp>
      <p:sp>
        <p:nvSpPr>
          <p:cNvPr id="26" name="TextBox 26"/>
          <p:cNvSpPr txBox="1"/>
          <p:nvPr/>
        </p:nvSpPr>
        <p:spPr>
          <a:xfrm>
            <a:off x="10556318" y="7205162"/>
            <a:ext cx="6571653" cy="1050926"/>
          </a:xfrm>
          <a:prstGeom prst="rect">
            <a:avLst/>
          </a:prstGeom>
        </p:spPr>
        <p:txBody>
          <a:bodyPr lIns="0" tIns="0" rIns="0" bIns="0" rtlCol="0" anchor="t">
            <a:spAutoFit/>
          </a:bodyPr>
          <a:lstStyle/>
          <a:p>
            <a:pPr algn="just">
              <a:lnSpc>
                <a:spcPts val="4249"/>
              </a:lnSpc>
            </a:pPr>
            <a:r>
              <a:rPr lang="en-US" sz="2499">
                <a:solidFill>
                  <a:srgbClr val="FFFFFF"/>
                </a:solidFill>
                <a:latin typeface="Poppins"/>
                <a:ea typeface="Poppins"/>
                <a:cs typeface="Poppins"/>
                <a:sym typeface="Poppins"/>
              </a:rPr>
              <a:t>Crypto arithmetic puzzles are numerical brainteasers using letters as digits.</a:t>
            </a:r>
          </a:p>
        </p:txBody>
      </p:sp>
      <p:sp>
        <p:nvSpPr>
          <p:cNvPr id="27" name="TextBox 27"/>
          <p:cNvSpPr txBox="1"/>
          <p:nvPr/>
        </p:nvSpPr>
        <p:spPr>
          <a:xfrm>
            <a:off x="10556318" y="6650223"/>
            <a:ext cx="6467389" cy="559436"/>
          </a:xfrm>
          <a:prstGeom prst="rect">
            <a:avLst/>
          </a:prstGeom>
        </p:spPr>
        <p:txBody>
          <a:bodyPr lIns="0" tIns="0" rIns="0" bIns="0" rtlCol="0" anchor="t">
            <a:spAutoFit/>
          </a:bodyPr>
          <a:lstStyle/>
          <a:p>
            <a:pPr algn="l">
              <a:lnSpc>
                <a:spcPts val="4339"/>
              </a:lnSpc>
              <a:spcBef>
                <a:spcPct val="0"/>
              </a:spcBef>
            </a:pPr>
            <a:r>
              <a:rPr lang="en-US" sz="3099" b="1">
                <a:solidFill>
                  <a:srgbClr val="FFFFFF"/>
                </a:solidFill>
                <a:latin typeface="Poppins Bold"/>
                <a:ea typeface="Poppins Bold"/>
                <a:cs typeface="Poppins Bold"/>
                <a:sym typeface="Poppins Bold"/>
              </a:rPr>
              <a:t>CryptoArithmetic Puzzles</a:t>
            </a:r>
          </a:p>
        </p:txBody>
      </p:sp>
      <p:sp>
        <p:nvSpPr>
          <p:cNvPr id="28" name="TextBox 28"/>
          <p:cNvSpPr txBox="1"/>
          <p:nvPr/>
        </p:nvSpPr>
        <p:spPr>
          <a:xfrm>
            <a:off x="-1678156" y="37894"/>
            <a:ext cx="21427892" cy="1345046"/>
          </a:xfrm>
          <a:prstGeom prst="rect">
            <a:avLst/>
          </a:prstGeom>
        </p:spPr>
        <p:txBody>
          <a:bodyPr lIns="0" tIns="0" rIns="0" bIns="0" rtlCol="0" anchor="t">
            <a:spAutoFit/>
          </a:bodyPr>
          <a:lstStyle/>
          <a:p>
            <a:pPr algn="ctr">
              <a:lnSpc>
                <a:spcPts val="10910"/>
              </a:lnSpc>
              <a:spcBef>
                <a:spcPct val="0"/>
              </a:spcBef>
            </a:pPr>
            <a:r>
              <a:rPr lang="en-US" sz="6418" b="1">
                <a:solidFill>
                  <a:srgbClr val="FFFFFF"/>
                </a:solidFill>
                <a:latin typeface="Poppins Bold"/>
                <a:ea typeface="Poppins Bold"/>
                <a:cs typeface="Poppins Bold"/>
                <a:sym typeface="Poppins Bold"/>
              </a:rPr>
              <a:t>Constraint Satisfaction Problem</a:t>
            </a:r>
          </a:p>
        </p:txBody>
      </p:sp>
      <p:sp>
        <p:nvSpPr>
          <p:cNvPr id="29" name="TextBox 29"/>
          <p:cNvSpPr txBox="1"/>
          <p:nvPr/>
        </p:nvSpPr>
        <p:spPr>
          <a:xfrm>
            <a:off x="488342" y="2331213"/>
            <a:ext cx="5957375" cy="6494989"/>
          </a:xfrm>
          <a:prstGeom prst="rect">
            <a:avLst/>
          </a:prstGeom>
        </p:spPr>
        <p:txBody>
          <a:bodyPr lIns="0" tIns="0" rIns="0" bIns="0" rtlCol="0" anchor="t">
            <a:spAutoFit/>
          </a:bodyPr>
          <a:lstStyle/>
          <a:p>
            <a:pPr algn="l">
              <a:lnSpc>
                <a:spcPts val="4296"/>
              </a:lnSpc>
            </a:pPr>
            <a:r>
              <a:rPr lang="en-US" sz="3068">
                <a:solidFill>
                  <a:srgbClr val="FFFFFF"/>
                </a:solidFill>
                <a:latin typeface="Arimo"/>
                <a:ea typeface="Arimo"/>
                <a:cs typeface="Arimo"/>
                <a:sym typeface="Arimo"/>
              </a:rPr>
              <a:t>A Constraint Satisfaction Problem (CSP) is a framework aimed at finding solutions that meet specified constraints. It consists of variables, their possible values (domains), and constraints limiting value combinations. The goal is to assign values fulfilling all constraints, useful in AI, operations research, and computer science for efficient scheduling and planning.</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56">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338835" y="2457872"/>
            <a:ext cx="17610330" cy="1835151"/>
          </a:xfrm>
          <a:prstGeom prst="rect">
            <a:avLst/>
          </a:prstGeom>
        </p:spPr>
        <p:txBody>
          <a:bodyPr lIns="0" tIns="0" rIns="0" bIns="0" rtlCol="0" anchor="t">
            <a:spAutoFit/>
          </a:bodyPr>
          <a:lstStyle/>
          <a:p>
            <a:pPr algn="just">
              <a:lnSpc>
                <a:spcPts val="4929"/>
              </a:lnSpc>
            </a:pPr>
            <a:r>
              <a:rPr lang="en-US" sz="2899">
                <a:solidFill>
                  <a:srgbClr val="FFFFFF"/>
                </a:solidFill>
                <a:latin typeface="Poppins"/>
                <a:ea typeface="Poppins"/>
                <a:cs typeface="Poppins"/>
                <a:sym typeface="Poppins"/>
              </a:rPr>
              <a:t>Local consistency in constraint satisfaction problems (CSP) ensures each variable's value aligns with its neighbors' values. It includes node, arc, and path consistency, reducing search space by eliminating early inconsistencies.</a:t>
            </a:r>
          </a:p>
        </p:txBody>
      </p:sp>
      <p:sp>
        <p:nvSpPr>
          <p:cNvPr id="3" name="Freeform 3"/>
          <p:cNvSpPr/>
          <p:nvPr/>
        </p:nvSpPr>
        <p:spPr>
          <a:xfrm>
            <a:off x="4845129" y="8762264"/>
            <a:ext cx="2232546" cy="2232546"/>
          </a:xfrm>
          <a:custGeom>
            <a:avLst/>
            <a:gdLst/>
            <a:ahLst/>
            <a:cxnLst/>
            <a:rect l="l" t="t" r="r" b="b"/>
            <a:pathLst>
              <a:path w="2232546" h="2232546">
                <a:moveTo>
                  <a:pt x="0" y="0"/>
                </a:moveTo>
                <a:lnTo>
                  <a:pt x="2232546" y="0"/>
                </a:lnTo>
                <a:lnTo>
                  <a:pt x="2232546" y="2232546"/>
                </a:lnTo>
                <a:lnTo>
                  <a:pt x="0" y="223254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4895984" y="3838621"/>
            <a:ext cx="994760" cy="994760"/>
          </a:xfrm>
          <a:custGeom>
            <a:avLst/>
            <a:gdLst/>
            <a:ahLst/>
            <a:cxnLst/>
            <a:rect l="l" t="t" r="r" b="b"/>
            <a:pathLst>
              <a:path w="994760" h="994760">
                <a:moveTo>
                  <a:pt x="0" y="0"/>
                </a:moveTo>
                <a:lnTo>
                  <a:pt x="994760" y="0"/>
                </a:lnTo>
                <a:lnTo>
                  <a:pt x="994760" y="994760"/>
                </a:lnTo>
                <a:lnTo>
                  <a:pt x="0" y="99476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9180652" y="4293023"/>
            <a:ext cx="540358" cy="540358"/>
          </a:xfrm>
          <a:custGeom>
            <a:avLst/>
            <a:gdLst/>
            <a:ahLst/>
            <a:cxnLst/>
            <a:rect l="l" t="t" r="r" b="b"/>
            <a:pathLst>
              <a:path w="540358" h="540358">
                <a:moveTo>
                  <a:pt x="0" y="0"/>
                </a:moveTo>
                <a:lnTo>
                  <a:pt x="540358" y="0"/>
                </a:lnTo>
                <a:lnTo>
                  <a:pt x="540358" y="540358"/>
                </a:lnTo>
                <a:lnTo>
                  <a:pt x="0" y="54035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2602423" y="-49449"/>
            <a:ext cx="13288321" cy="1496418"/>
          </a:xfrm>
          <a:prstGeom prst="rect">
            <a:avLst/>
          </a:prstGeom>
        </p:spPr>
        <p:txBody>
          <a:bodyPr lIns="0" tIns="0" rIns="0" bIns="0" rtlCol="0" anchor="t">
            <a:spAutoFit/>
          </a:bodyPr>
          <a:lstStyle/>
          <a:p>
            <a:pPr algn="ctr">
              <a:lnSpc>
                <a:spcPts val="12213"/>
              </a:lnSpc>
              <a:spcBef>
                <a:spcPct val="0"/>
              </a:spcBef>
            </a:pPr>
            <a:r>
              <a:rPr lang="en-US" sz="7184" b="1">
                <a:solidFill>
                  <a:srgbClr val="FFFFFF"/>
                </a:solidFill>
                <a:latin typeface="Poppins Bold"/>
                <a:ea typeface="Poppins Bold"/>
                <a:cs typeface="Poppins Bold"/>
                <a:sym typeface="Poppins Bold"/>
              </a:rPr>
              <a:t>Local Consistency</a:t>
            </a:r>
          </a:p>
        </p:txBody>
      </p:sp>
      <p:sp>
        <p:nvSpPr>
          <p:cNvPr id="10" name="TextBox 10"/>
          <p:cNvSpPr txBox="1"/>
          <p:nvPr/>
        </p:nvSpPr>
        <p:spPr>
          <a:xfrm>
            <a:off x="179859" y="5748694"/>
            <a:ext cx="4845129" cy="774703"/>
          </a:xfrm>
          <a:prstGeom prst="rect">
            <a:avLst/>
          </a:prstGeom>
        </p:spPr>
        <p:txBody>
          <a:bodyPr lIns="0" tIns="0" rIns="0" bIns="0" rtlCol="0" anchor="t">
            <a:spAutoFit/>
          </a:bodyPr>
          <a:lstStyle/>
          <a:p>
            <a:pPr algn="ctr">
              <a:lnSpc>
                <a:spcPts val="6289"/>
              </a:lnSpc>
              <a:spcBef>
                <a:spcPct val="0"/>
              </a:spcBef>
            </a:pPr>
            <a:r>
              <a:rPr lang="en-US" sz="3699" b="1">
                <a:solidFill>
                  <a:srgbClr val="FFFFFF"/>
                </a:solidFill>
                <a:latin typeface="Poppins Bold"/>
                <a:ea typeface="Poppins Bold"/>
                <a:cs typeface="Poppins Bold"/>
                <a:sym typeface="Poppins Bold"/>
              </a:rPr>
              <a:t>Node Consistency</a:t>
            </a:r>
          </a:p>
        </p:txBody>
      </p:sp>
      <p:sp>
        <p:nvSpPr>
          <p:cNvPr id="11" name="TextBox 11"/>
          <p:cNvSpPr txBox="1"/>
          <p:nvPr/>
        </p:nvSpPr>
        <p:spPr>
          <a:xfrm>
            <a:off x="4845129" y="6842690"/>
            <a:ext cx="4845129" cy="774703"/>
          </a:xfrm>
          <a:prstGeom prst="rect">
            <a:avLst/>
          </a:prstGeom>
        </p:spPr>
        <p:txBody>
          <a:bodyPr lIns="0" tIns="0" rIns="0" bIns="0" rtlCol="0" anchor="t">
            <a:spAutoFit/>
          </a:bodyPr>
          <a:lstStyle/>
          <a:p>
            <a:pPr algn="ctr">
              <a:lnSpc>
                <a:spcPts val="6289"/>
              </a:lnSpc>
              <a:spcBef>
                <a:spcPct val="0"/>
              </a:spcBef>
            </a:pPr>
            <a:r>
              <a:rPr lang="en-US" sz="3699" b="1">
                <a:solidFill>
                  <a:srgbClr val="FFFFFF"/>
                </a:solidFill>
                <a:latin typeface="Poppins Bold"/>
                <a:ea typeface="Poppins Bold"/>
                <a:cs typeface="Poppins Bold"/>
                <a:sym typeface="Poppins Bold"/>
              </a:rPr>
              <a:t>ARC Consistency</a:t>
            </a:r>
          </a:p>
        </p:txBody>
      </p:sp>
      <p:sp>
        <p:nvSpPr>
          <p:cNvPr id="12" name="TextBox 12"/>
          <p:cNvSpPr txBox="1"/>
          <p:nvPr/>
        </p:nvSpPr>
        <p:spPr>
          <a:xfrm>
            <a:off x="9721010" y="5748694"/>
            <a:ext cx="4234458" cy="774703"/>
          </a:xfrm>
          <a:prstGeom prst="rect">
            <a:avLst/>
          </a:prstGeom>
        </p:spPr>
        <p:txBody>
          <a:bodyPr lIns="0" tIns="0" rIns="0" bIns="0" rtlCol="0" anchor="t">
            <a:spAutoFit/>
          </a:bodyPr>
          <a:lstStyle/>
          <a:p>
            <a:pPr algn="ctr">
              <a:lnSpc>
                <a:spcPts val="6289"/>
              </a:lnSpc>
              <a:spcBef>
                <a:spcPct val="0"/>
              </a:spcBef>
            </a:pPr>
            <a:r>
              <a:rPr lang="en-US" sz="3699" b="1">
                <a:solidFill>
                  <a:srgbClr val="FFFFFF"/>
                </a:solidFill>
                <a:latin typeface="Poppins Bold"/>
                <a:ea typeface="Poppins Bold"/>
                <a:cs typeface="Poppins Bold"/>
                <a:sym typeface="Poppins Bold"/>
              </a:rPr>
              <a:t>Path Consistency</a:t>
            </a:r>
          </a:p>
        </p:txBody>
      </p:sp>
      <p:sp>
        <p:nvSpPr>
          <p:cNvPr id="13" name="TextBox 13"/>
          <p:cNvSpPr txBox="1"/>
          <p:nvPr/>
        </p:nvSpPr>
        <p:spPr>
          <a:xfrm>
            <a:off x="13546999" y="6842693"/>
            <a:ext cx="4687491" cy="774700"/>
          </a:xfrm>
          <a:prstGeom prst="rect">
            <a:avLst/>
          </a:prstGeom>
        </p:spPr>
        <p:txBody>
          <a:bodyPr lIns="0" tIns="0" rIns="0" bIns="0" rtlCol="0" anchor="t">
            <a:spAutoFit/>
          </a:bodyPr>
          <a:lstStyle/>
          <a:p>
            <a:pPr algn="ctr">
              <a:lnSpc>
                <a:spcPts val="6289"/>
              </a:lnSpc>
              <a:spcBef>
                <a:spcPct val="0"/>
              </a:spcBef>
            </a:pPr>
            <a:r>
              <a:rPr lang="en-US" sz="3699" b="1">
                <a:solidFill>
                  <a:srgbClr val="FFFFFF"/>
                </a:solidFill>
                <a:latin typeface="Poppins Bold"/>
                <a:ea typeface="Poppins Bold"/>
                <a:cs typeface="Poppins Bold"/>
                <a:sym typeface="Poppins Bold"/>
              </a:rPr>
              <a:t>Global Consistency</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212</TotalTime>
  <Words>506</Words>
  <Application>Microsoft Office PowerPoint</Application>
  <PresentationFormat>Custom</PresentationFormat>
  <Paragraphs>76</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Arimo</vt:lpstr>
      <vt:lpstr>Poppins</vt:lpstr>
      <vt:lpstr>Arimo Bold</vt:lpstr>
      <vt:lpstr>Poppins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we learned from this course</dc:title>
  <dc:creator>NDC</dc:creator>
  <cp:lastModifiedBy>NDC</cp:lastModifiedBy>
  <cp:revision>7</cp:revision>
  <dcterms:created xsi:type="dcterms:W3CDTF">2006-08-16T00:00:00Z</dcterms:created>
  <dcterms:modified xsi:type="dcterms:W3CDTF">2025-07-10T14:11:57Z</dcterms:modified>
  <dc:identifier>DAGsv7ikZeQ</dc:identifier>
</cp:coreProperties>
</file>